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4"/>
  </p:notesMasterIdLst>
  <p:handoutMasterIdLst>
    <p:handoutMasterId r:id="rId45"/>
  </p:handoutMasterIdLst>
  <p:sldIdLst>
    <p:sldId id="325" r:id="rId2"/>
    <p:sldId id="257" r:id="rId3"/>
    <p:sldId id="326" r:id="rId4"/>
    <p:sldId id="275" r:id="rId5"/>
    <p:sldId id="267" r:id="rId6"/>
    <p:sldId id="315" r:id="rId7"/>
    <p:sldId id="317" r:id="rId8"/>
    <p:sldId id="332" r:id="rId9"/>
    <p:sldId id="333" r:id="rId10"/>
    <p:sldId id="322" r:id="rId11"/>
    <p:sldId id="321" r:id="rId12"/>
    <p:sldId id="319" r:id="rId13"/>
    <p:sldId id="284" r:id="rId14"/>
    <p:sldId id="285" r:id="rId15"/>
    <p:sldId id="328" r:id="rId16"/>
    <p:sldId id="264" r:id="rId17"/>
    <p:sldId id="334" r:id="rId18"/>
    <p:sldId id="335" r:id="rId19"/>
    <p:sldId id="336" r:id="rId20"/>
    <p:sldId id="352" r:id="rId21"/>
    <p:sldId id="337" r:id="rId22"/>
    <p:sldId id="338" r:id="rId23"/>
    <p:sldId id="339" r:id="rId24"/>
    <p:sldId id="309" r:id="rId25"/>
    <p:sldId id="341" r:id="rId26"/>
    <p:sldId id="342" r:id="rId27"/>
    <p:sldId id="343" r:id="rId28"/>
    <p:sldId id="354" r:id="rId29"/>
    <p:sldId id="355" r:id="rId30"/>
    <p:sldId id="357" r:id="rId31"/>
    <p:sldId id="356" r:id="rId32"/>
    <p:sldId id="358" r:id="rId33"/>
    <p:sldId id="359" r:id="rId34"/>
    <p:sldId id="350" r:id="rId35"/>
    <p:sldId id="349" r:id="rId36"/>
    <p:sldId id="330" r:id="rId37"/>
    <p:sldId id="331" r:id="rId38"/>
    <p:sldId id="302" r:id="rId39"/>
    <p:sldId id="308" r:id="rId40"/>
    <p:sldId id="287" r:id="rId41"/>
    <p:sldId id="351" r:id="rId42"/>
    <p:sldId id="42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Whitinger" initials="DW" lastIdx="1" clrIdx="0">
    <p:extLst/>
  </p:cmAuthor>
  <p:cmAuthor id="2" name="Microsoft Office User" initials="Office" lastIdx="1" clrIdx="1">
    <p:extLst/>
  </p:cmAuthor>
  <p:cmAuthor id="3" name="Microsoft Office User" initials="Office [2]" lastIdx="1" clrIdx="2">
    <p:extLst/>
  </p:cmAuthor>
  <p:cmAuthor id="4" name="Microsoft Office User" initials="Office [3]" lastIdx="1" clrIdx="3">
    <p:extLst/>
  </p:cmAuthor>
  <p:cmAuthor id="5" name="Jenny Ettenheim" initials="JE" lastIdx="8" clrIdx="4">
    <p:extLst>
      <p:ext uri="{19B8F6BF-5375-455C-9EA6-DF929625EA0E}">
        <p15:presenceInfo xmlns:p15="http://schemas.microsoft.com/office/powerpoint/2012/main" userId="S-1-5-21-1620265040-1881232046-1844936127-688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60F18"/>
    <a:srgbClr val="ED7641"/>
    <a:srgbClr val="496E94"/>
    <a:srgbClr val="FFFFFF"/>
    <a:srgbClr val="FF9E70"/>
    <a:srgbClr val="F1D290"/>
    <a:srgbClr val="777777"/>
    <a:srgbClr val="72E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7" autoAdjust="0"/>
    <p:restoredTop sz="87964" autoAdjust="0"/>
  </p:normalViewPr>
  <p:slideViewPr>
    <p:cSldViewPr snapToGrid="0">
      <p:cViewPr varScale="1">
        <p:scale>
          <a:sx n="44" d="100"/>
          <a:sy n="44" d="100"/>
        </p:scale>
        <p:origin x="510" y="60"/>
      </p:cViewPr>
      <p:guideLst/>
    </p:cSldViewPr>
  </p:slideViewPr>
  <p:notesTextViewPr>
    <p:cViewPr>
      <p:scale>
        <a:sx n="140" d="100"/>
        <a:sy n="140" d="100"/>
      </p:scale>
      <p:origin x="0" y="0"/>
    </p:cViewPr>
  </p:notesTextViewPr>
  <p:sorterViewPr>
    <p:cViewPr>
      <p:scale>
        <a:sx n="100" d="100"/>
        <a:sy n="100" d="100"/>
      </p:scale>
      <p:origin x="0" y="-1723"/>
    </p:cViewPr>
  </p:sorterViewPr>
  <p:notesViewPr>
    <p:cSldViewPr snapToGrid="0">
      <p:cViewPr varScale="1">
        <p:scale>
          <a:sx n="66" d="100"/>
          <a:sy n="66" d="100"/>
        </p:scale>
        <p:origin x="313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CC53F6D-123F-480D-92E3-2376D6412D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F52E010-51A1-4DAE-AC15-263E9BE7E1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F29801-14F8-44D5-86A9-5BE5849F927A}" type="datetimeFigureOut">
              <a:rPr lang="en-US" smtClean="0"/>
              <a:t>10/25/2021</a:t>
            </a:fld>
            <a:endParaRPr lang="en-US"/>
          </a:p>
        </p:txBody>
      </p:sp>
      <p:sp>
        <p:nvSpPr>
          <p:cNvPr id="4" name="Footer Placeholder 3">
            <a:extLst>
              <a:ext uri="{FF2B5EF4-FFF2-40B4-BE49-F238E27FC236}">
                <a16:creationId xmlns:a16="http://schemas.microsoft.com/office/drawing/2014/main" xmlns="" id="{FCB38FFC-1A7D-46DD-8AD1-3B446BC849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D336AA5-B8D3-4BD8-B7F6-77716CDFDA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AA85C6-8125-47AD-863E-DDC019D5CF16}" type="slidenum">
              <a:rPr lang="en-US" smtClean="0"/>
              <a:t>‹#›</a:t>
            </a:fld>
            <a:endParaRPr lang="en-US"/>
          </a:p>
        </p:txBody>
      </p:sp>
    </p:spTree>
    <p:extLst>
      <p:ext uri="{BB962C8B-B14F-4D97-AF65-F5344CB8AC3E}">
        <p14:creationId xmlns:p14="http://schemas.microsoft.com/office/powerpoint/2010/main" val="3964957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DA4F2-2FBB-4549-B085-A56A8DB0DAB0}" type="datetimeFigureOut">
              <a:rPr lang="en-US" smtClean="0"/>
              <a:t>10/25/2021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72270-87A3-487F-B7A3-D0F197BC9D97}" type="slidenum">
              <a:rPr lang="en-US" smtClean="0"/>
              <a:t>‹#›</a:t>
            </a:fld>
            <a:endParaRPr lang="en-US"/>
          </a:p>
        </p:txBody>
      </p:sp>
    </p:spTree>
    <p:extLst>
      <p:ext uri="{BB962C8B-B14F-4D97-AF65-F5344CB8AC3E}">
        <p14:creationId xmlns:p14="http://schemas.microsoft.com/office/powerpoint/2010/main" val="82377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829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a:prstGeom prst="rect">
            <a:avLst/>
          </a:prstGeom>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dirty="0"/>
              <a:t>What is long-term care?  Scary statistics, items</a:t>
            </a:r>
            <a:r>
              <a:rPr lang="en-US" baseline="0" dirty="0"/>
              <a:t> like w</a:t>
            </a:r>
            <a:r>
              <a:rPr lang="en-US" dirty="0"/>
              <a:t>heelchairs,</a:t>
            </a:r>
            <a:r>
              <a:rPr lang="en-US" baseline="0" dirty="0"/>
              <a:t> services like home health care, facilities like nursing homes?</a:t>
            </a:r>
          </a:p>
          <a:p>
            <a:endParaRPr lang="en-US" baseline="0" dirty="0"/>
          </a:p>
          <a:p>
            <a:r>
              <a:rPr lang="en-US" baseline="0" dirty="0"/>
              <a:t>Yes… these items are related to LTC, but…</a:t>
            </a:r>
            <a:endParaRPr lang="en-US" dirty="0"/>
          </a:p>
        </p:txBody>
      </p:sp>
    </p:spTree>
    <p:extLst>
      <p:ext uri="{BB962C8B-B14F-4D97-AF65-F5344CB8AC3E}">
        <p14:creationId xmlns:p14="http://schemas.microsoft.com/office/powerpoint/2010/main" val="325155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a:prstGeom prst="rect">
            <a:avLst/>
          </a:prstGeom>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dirty="0"/>
              <a:t>LTC</a:t>
            </a:r>
            <a:r>
              <a:rPr lang="en-US" baseline="0" dirty="0"/>
              <a:t> is simply another retirement expense, another bill to pay.  And expenses impact income in retirement.</a:t>
            </a:r>
            <a:endParaRPr lang="en-US" dirty="0"/>
          </a:p>
        </p:txBody>
      </p:sp>
    </p:spTree>
    <p:extLst>
      <p:ext uri="{BB962C8B-B14F-4D97-AF65-F5344CB8AC3E}">
        <p14:creationId xmlns:p14="http://schemas.microsoft.com/office/powerpoint/2010/main" val="188229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discussing this concept with your clients, it helps to start with this question:  In your</a:t>
            </a:r>
            <a:r>
              <a:rPr lang="en-US" baseline="0" dirty="0"/>
              <a:t> retirement years, what could cause your expenses to outweigh your income?</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13</a:t>
            </a:fld>
            <a:endParaRPr lang="en-US"/>
          </a:p>
        </p:txBody>
      </p:sp>
    </p:spTree>
    <p:extLst>
      <p:ext uri="{BB962C8B-B14F-4D97-AF65-F5344CB8AC3E}">
        <p14:creationId xmlns:p14="http://schemas.microsoft.com/office/powerpoint/2010/main" val="213625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can you expect to hear from your clients? </a:t>
            </a:r>
            <a:r>
              <a:rPr lang="en-US" sz="1200" dirty="0">
                <a:solidFill>
                  <a:srgbClr val="173D65"/>
                </a:solidFill>
                <a:latin typeface="Arial" panose="020B0604020202020204" pitchFamily="34" charset="0"/>
                <a:cs typeface="Arial" panose="020B0604020202020204" pitchFamily="34" charset="0"/>
              </a:rPr>
              <a:t>Most clients will know that a health issue can cause them to become frail and need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 could they, or YOU, find that additional 50-70% each year?</a:t>
            </a:r>
          </a:p>
        </p:txBody>
      </p:sp>
      <p:sp>
        <p:nvSpPr>
          <p:cNvPr id="4" name="Slide Number Placeholder 3"/>
          <p:cNvSpPr>
            <a:spLocks noGrp="1"/>
          </p:cNvSpPr>
          <p:nvPr>
            <p:ph type="sldNum" sz="quarter" idx="10"/>
          </p:nvPr>
        </p:nvSpPr>
        <p:spPr/>
        <p:txBody>
          <a:bodyPr/>
          <a:lstStyle/>
          <a:p>
            <a:fld id="{5C372270-87A3-487F-B7A3-D0F197BC9D97}" type="slidenum">
              <a:rPr lang="en-US" smtClean="0"/>
              <a:t>14</a:t>
            </a:fld>
            <a:endParaRPr lang="en-US"/>
          </a:p>
        </p:txBody>
      </p:sp>
    </p:spTree>
    <p:extLst>
      <p:ext uri="{BB962C8B-B14F-4D97-AF65-F5344CB8AC3E}">
        <p14:creationId xmlns:p14="http://schemas.microsoft.com/office/powerpoint/2010/main" val="362132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 </a:t>
            </a:r>
            <a:r>
              <a:rPr lang="en-US" b="1" i="1" dirty="0"/>
              <a:t>income gap</a:t>
            </a:r>
            <a:r>
              <a:rPr lang="en-US" dirty="0"/>
              <a:t> exists when your expenses exceed your expected income.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example, you could be living comfortably on $100,000 a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what if your income needs suddenly skyrocketed?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 Alzheimer’s</a:t>
            </a:r>
            <a:r>
              <a:rPr lang="en-US" baseline="0" dirty="0"/>
              <a:t> diagnosis can cause widen the gap even further.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372270-87A3-487F-B7A3-D0F197BC9D97}" type="slidenum">
              <a:rPr lang="en-US" smtClean="0"/>
              <a:t>15</a:t>
            </a:fld>
            <a:endParaRPr lang="en-US"/>
          </a:p>
        </p:txBody>
      </p:sp>
    </p:spTree>
    <p:extLst>
      <p:ext uri="{BB962C8B-B14F-4D97-AF65-F5344CB8AC3E}">
        <p14:creationId xmlns:p14="http://schemas.microsoft.com/office/powerpoint/2010/main" val="574032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70</a:t>
            </a:r>
            <a:r>
              <a:rPr lang="en-US" sz="1200" kern="1200" baseline="0" dirty="0">
                <a:solidFill>
                  <a:schemeClr val="tx1"/>
                </a:solidFill>
                <a:effectLst/>
                <a:latin typeface="+mn-lt"/>
                <a:ea typeface="+mn-ea"/>
                <a:cs typeface="+mn-cs"/>
              </a:rPr>
              <a:t> percent</a:t>
            </a:r>
            <a:r>
              <a:rPr lang="en-US" sz="1200" kern="1200" dirty="0">
                <a:solidFill>
                  <a:schemeClr val="tx1"/>
                </a:solidFill>
                <a:effectLst/>
                <a:latin typeface="+mn-lt"/>
                <a:ea typeface="+mn-ea"/>
                <a:cs typeface="+mn-cs"/>
              </a:rPr>
              <a:t> of your clients needed to find an extra $50,000-$70,000 a year to cover unexpected expenses, would you be worried? This</a:t>
            </a:r>
            <a:r>
              <a:rPr lang="en-US" sz="1200" kern="1200" baseline="0" dirty="0">
                <a:solidFill>
                  <a:schemeClr val="tx1"/>
                </a:solidFill>
                <a:effectLst/>
                <a:latin typeface="+mn-lt"/>
                <a:ea typeface="+mn-ea"/>
                <a:cs typeface="+mn-cs"/>
              </a:rPr>
              <a:t> is just</a:t>
            </a:r>
            <a:r>
              <a:rPr lang="en-US" sz="1200" kern="1200" dirty="0">
                <a:solidFill>
                  <a:schemeClr val="tx1"/>
                </a:solidFill>
                <a:effectLst/>
                <a:latin typeface="+mn-lt"/>
                <a:ea typeface="+mn-ea"/>
                <a:cs typeface="+mn-cs"/>
              </a:rPr>
              <a:t> what would happen if they face the retirement income gap, jeopardizing the income strategy you’ve worked with them to create.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your clients aren’t prepared for the retirement income gap, they’ll likely have to spend down their assets much faster than planned. Have you thought about how this would affect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business?</a:t>
            </a:r>
          </a:p>
        </p:txBody>
      </p:sp>
      <p:sp>
        <p:nvSpPr>
          <p:cNvPr id="4" name="Slide Number Placeholder 3"/>
          <p:cNvSpPr>
            <a:spLocks noGrp="1"/>
          </p:cNvSpPr>
          <p:nvPr>
            <p:ph type="sldNum" sz="quarter" idx="10"/>
          </p:nvPr>
        </p:nvSpPr>
        <p:spPr/>
        <p:txBody>
          <a:bodyPr/>
          <a:lstStyle/>
          <a:p>
            <a:fld id="{5C372270-87A3-487F-B7A3-D0F197BC9D97}" type="slidenum">
              <a:rPr lang="en-US" smtClean="0"/>
              <a:t>16</a:t>
            </a:fld>
            <a:endParaRPr lang="en-US"/>
          </a:p>
        </p:txBody>
      </p:sp>
    </p:spTree>
    <p:extLst>
      <p:ext uri="{BB962C8B-B14F-4D97-AF65-F5344CB8AC3E}">
        <p14:creationId xmlns:p14="http://schemas.microsoft.com/office/powerpoint/2010/main" val="2702369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037">
              <a:spcAft>
                <a:spcPts val="800"/>
              </a:spcAft>
              <a:buFontTx/>
              <a:buNone/>
              <a:defRPr/>
            </a:pPr>
            <a:r>
              <a:rPr lang="en-US" sz="1200" dirty="0">
                <a:solidFill>
                  <a:srgbClr val="173D65"/>
                </a:solidFill>
                <a:ea typeface="ヒラギノ角ゴ Pro W3" pitchFamily="-111" charset="-128"/>
                <a:cs typeface="Arial" panose="020B0604020202020204" pitchFamily="34" charset="0"/>
              </a:rPr>
              <a:t>Read slide</a:t>
            </a:r>
          </a:p>
        </p:txBody>
      </p:sp>
      <p:sp>
        <p:nvSpPr>
          <p:cNvPr id="4" name="Slide Number Placeholder 3"/>
          <p:cNvSpPr>
            <a:spLocks noGrp="1"/>
          </p:cNvSpPr>
          <p:nvPr>
            <p:ph type="sldNum" sz="quarter" idx="10"/>
          </p:nvPr>
        </p:nvSpPr>
        <p:spPr/>
        <p:txBody>
          <a:bodyPr/>
          <a:lstStyle/>
          <a:p>
            <a:fld id="{5C372270-87A3-487F-B7A3-D0F197BC9D97}" type="slidenum">
              <a:rPr lang="en-US" smtClean="0"/>
              <a:t>17</a:t>
            </a:fld>
            <a:endParaRPr lang="en-US"/>
          </a:p>
        </p:txBody>
      </p:sp>
    </p:spTree>
    <p:extLst>
      <p:ext uri="{BB962C8B-B14F-4D97-AF65-F5344CB8AC3E}">
        <p14:creationId xmlns:p14="http://schemas.microsoft.com/office/powerpoint/2010/main" val="316947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37" rtl="0" eaLnBrk="1" fontAlgn="auto" latinLnBrk="0" hangingPunct="1">
              <a:lnSpc>
                <a:spcPct val="100000"/>
              </a:lnSpc>
              <a:spcBef>
                <a:spcPts val="0"/>
              </a:spcBef>
              <a:spcAft>
                <a:spcPts val="800"/>
              </a:spcAft>
              <a:buClrTx/>
              <a:buSzTx/>
              <a:buFontTx/>
              <a:buNone/>
              <a:tabLst/>
              <a:defRPr/>
            </a:pPr>
            <a:r>
              <a:rPr lang="en-US" dirty="0"/>
              <a:t>Medicare</a:t>
            </a:r>
            <a:r>
              <a:rPr lang="en-US" baseline="0" dirty="0"/>
              <a:t> is an entitlement program that provides a health insurance plan for people age 65 and older, and for the disabled.  Many people mistakenly believe Medicare will cover long term care costs, but as this slide reveals, the coverage Medicare provides for LTC is limited.</a:t>
            </a:r>
            <a:endParaRPr lang="en-US" dirty="0"/>
          </a:p>
          <a:p>
            <a:pPr marL="0" indent="0" defTabSz="457037">
              <a:spcAft>
                <a:spcPts val="800"/>
              </a:spcAft>
              <a:buFontTx/>
              <a:buNone/>
              <a:defRPr/>
            </a:pPr>
            <a:endParaRPr lang="en-US" sz="1200" dirty="0">
              <a:solidFill>
                <a:srgbClr val="173D65"/>
              </a:solidFill>
              <a:ea typeface="ヒラギノ角ゴ Pro W3" pitchFamily="-111"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5C372270-87A3-487F-B7A3-D0F197BC9D97}" type="slidenum">
              <a:rPr lang="en-US" smtClean="0"/>
              <a:t>18</a:t>
            </a:fld>
            <a:endParaRPr lang="en-US"/>
          </a:p>
        </p:txBody>
      </p:sp>
    </p:spTree>
    <p:extLst>
      <p:ext uri="{BB962C8B-B14F-4D97-AF65-F5344CB8AC3E}">
        <p14:creationId xmlns:p14="http://schemas.microsoft.com/office/powerpoint/2010/main" val="4079045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37" rtl="0" eaLnBrk="1" fontAlgn="auto" latinLnBrk="0" hangingPunct="1">
              <a:lnSpc>
                <a:spcPct val="100000"/>
              </a:lnSpc>
              <a:spcBef>
                <a:spcPts val="0"/>
              </a:spcBef>
              <a:spcAft>
                <a:spcPts val="800"/>
              </a:spcAft>
              <a:buClrTx/>
              <a:buSzTx/>
              <a:buFontTx/>
              <a:buNone/>
              <a:tabLst/>
              <a:defRPr/>
            </a:pPr>
            <a:r>
              <a:rPr lang="en-US" dirty="0"/>
              <a:t>Medicaid,</a:t>
            </a:r>
            <a:r>
              <a:rPr lang="en-US" baseline="0" dirty="0"/>
              <a:t> unlike Medicare, is not available to everyone because it is a means tested program.  It can pay for skilled and rehabilitative care, is funded by the state and federal governments, is administered by the states, and covers custodial care but primarily in skilled nursing facilities.  It is not the purpose of this presentation to provide an extensive discussion of Medicaid.  The rules can vary from state to state, and an analysis of whether planning for Medicaid eligibility makes sense generally requires the assistance of elder law counsel familiar with the procedures in the client’s state.  However, by definition, Medicaid requires the applicant be impoverished to qualify. How many middle income and above couples desire to become impoverished?</a:t>
            </a:r>
            <a:endParaRPr lang="en-US" dirty="0"/>
          </a:p>
          <a:p>
            <a:pPr marL="0" indent="0" defTabSz="457037">
              <a:spcAft>
                <a:spcPts val="800"/>
              </a:spcAft>
              <a:buFontTx/>
              <a:buNone/>
              <a:defRPr/>
            </a:pPr>
            <a:endParaRPr lang="en-US" sz="1200" dirty="0">
              <a:solidFill>
                <a:srgbClr val="173D65"/>
              </a:solidFill>
              <a:ea typeface="ヒラギノ角ゴ Pro W3" pitchFamily="-111"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5C372270-87A3-487F-B7A3-D0F197BC9D97}" type="slidenum">
              <a:rPr lang="en-US" smtClean="0"/>
              <a:t>19</a:t>
            </a:fld>
            <a:endParaRPr lang="en-US"/>
          </a:p>
        </p:txBody>
      </p:sp>
    </p:spTree>
    <p:extLst>
      <p:ext uri="{BB962C8B-B14F-4D97-AF65-F5344CB8AC3E}">
        <p14:creationId xmlns:p14="http://schemas.microsoft.com/office/powerpoint/2010/main" val="2040769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a:t>
            </a:r>
            <a:r>
              <a:rPr lang="en-US" baseline="0" dirty="0"/>
              <a:t> too often,  counsel who work in the Medicaid planning arena consider only qualification for Medicaid as the option.  That is, transferring assets, maximizing spousal share, conversion from countable to non-countable assets, and similar techniques aimed at qualifying a couple for Medicaid.  If a couple walks in with $1.5 million in assets they may simply say, “you can self insure”.  As this presentation has pointed out, such a recommendation may be a disservice to such clients.  They may experience harsh tax consequences, loss of principal and a spending pattern far less efficient than they anticipated.</a:t>
            </a:r>
          </a:p>
          <a:p>
            <a:endParaRPr lang="en-US" baseline="0" dirty="0"/>
          </a:p>
          <a:p>
            <a:r>
              <a:rPr lang="en-US" baseline="0" dirty="0"/>
              <a:t>In contrast, counsel who work with couples and families on intergenerational wealth transfer (legacy planning) with family farms and businesses are generally more receptive to the consideration of LTC coverage.  These counsel generally understand that an extended LTC event is the one thing that can negate the best of legacy plans.</a:t>
            </a:r>
          </a:p>
          <a:p>
            <a:endParaRPr lang="en-US" baseline="0" dirty="0"/>
          </a:p>
          <a:p>
            <a:r>
              <a:rPr lang="en-US" baseline="0" dirty="0"/>
              <a:t>The reality is that, at least in your presenter’s opinion, all counsel should be open to the LTC coverage discussion in every case where wealth transfer, asset protection and support of family or charity is an issue.  The stability, tax efficiency and peace of mind that are provided by asset-based LTC products makes a conversation about such coverage appropriate in nearly every case.</a:t>
            </a:r>
          </a:p>
          <a:p>
            <a:endParaRPr lang="en-US" baseline="0" dirty="0"/>
          </a:p>
          <a:p>
            <a:endParaRPr lang="en-US" dirty="0"/>
          </a:p>
        </p:txBody>
      </p:sp>
    </p:spTree>
    <p:extLst>
      <p:ext uri="{BB962C8B-B14F-4D97-AF65-F5344CB8AC3E}">
        <p14:creationId xmlns:p14="http://schemas.microsoft.com/office/powerpoint/2010/main" val="68332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 many things to consider</a:t>
            </a:r>
            <a:r>
              <a:rPr lang="en-US" baseline="0" dirty="0"/>
              <a:t> on your journey toward retirement</a:t>
            </a:r>
            <a:r>
              <a:rPr lang="en-US" dirty="0"/>
              <a:t>.</a:t>
            </a:r>
          </a:p>
          <a:p>
            <a:endParaRPr lang="en-US" dirty="0"/>
          </a:p>
        </p:txBody>
      </p:sp>
    </p:spTree>
    <p:extLst>
      <p:ext uri="{BB962C8B-B14F-4D97-AF65-F5344CB8AC3E}">
        <p14:creationId xmlns:p14="http://schemas.microsoft.com/office/powerpoint/2010/main" val="2482916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37" rtl="0" eaLnBrk="1" fontAlgn="auto" latinLnBrk="0" hangingPunct="1">
              <a:lnSpc>
                <a:spcPct val="100000"/>
              </a:lnSpc>
              <a:spcBef>
                <a:spcPts val="0"/>
              </a:spcBef>
              <a:spcAft>
                <a:spcPts val="800"/>
              </a:spcAft>
              <a:buClrTx/>
              <a:buSzTx/>
              <a:buFontTx/>
              <a:buNone/>
              <a:tabLst/>
              <a:defRPr/>
            </a:pPr>
            <a:r>
              <a:rPr lang="en-US" dirty="0"/>
              <a:t>It is also not the purpose of this</a:t>
            </a:r>
            <a:r>
              <a:rPr lang="en-US" baseline="0" dirty="0"/>
              <a:t> presentation to provide an extensive discussion of VA benefits.  The VA does offer veterans limited extended-care services in some locations.  Most services are available only to veterans who either have severe service-connected disabilities or who pass strict means tests on their and their spouse’s income and assets.  The applicant must also meet service criteria to be eligible. The asset and income tests are similar to Medicaid but somewhat more lenient.  While the VA provides skilled and rehabilitative care, the programs that pay for custodial care are limited and means tested.</a:t>
            </a:r>
            <a:endParaRPr lang="en-US" dirty="0"/>
          </a:p>
          <a:p>
            <a:pPr marL="0" indent="0" defTabSz="457037">
              <a:spcAft>
                <a:spcPts val="800"/>
              </a:spcAft>
              <a:buFontTx/>
              <a:buNone/>
              <a:defRPr/>
            </a:pPr>
            <a:endParaRPr lang="en-US" sz="1200" dirty="0">
              <a:solidFill>
                <a:srgbClr val="173D65"/>
              </a:solidFill>
              <a:ea typeface="ヒラギノ角ゴ Pro W3" pitchFamily="-111"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5C372270-87A3-487F-B7A3-D0F197BC9D97}" type="slidenum">
              <a:rPr lang="en-US" smtClean="0"/>
              <a:t>21</a:t>
            </a:fld>
            <a:endParaRPr lang="en-US"/>
          </a:p>
        </p:txBody>
      </p:sp>
    </p:spTree>
    <p:extLst>
      <p:ext uri="{BB962C8B-B14F-4D97-AF65-F5344CB8AC3E}">
        <p14:creationId xmlns:p14="http://schemas.microsoft.com/office/powerpoint/2010/main" val="2419924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37" rtl="0" eaLnBrk="1" fontAlgn="auto" latinLnBrk="0" hangingPunct="1">
              <a:lnSpc>
                <a:spcPct val="100000"/>
              </a:lnSpc>
              <a:spcBef>
                <a:spcPts val="0"/>
              </a:spcBef>
              <a:spcAft>
                <a:spcPts val="800"/>
              </a:spcAft>
              <a:buClrTx/>
              <a:buSzTx/>
              <a:buFontTx/>
              <a:buNone/>
              <a:tabLst/>
              <a:defRPr/>
            </a:pPr>
            <a:r>
              <a:rPr lang="en-US" dirty="0"/>
              <a:t>The</a:t>
            </a:r>
            <a:r>
              <a:rPr lang="en-US" baseline="0" dirty="0"/>
              <a:t> purpose of capital, in general, is to generate income, and every dollar of capital used to pay for long term care is one less dollar available to generate income.  We often initially view some expenses as discretionary, but on further consideration find they are not discretionary for a particular client.  Financial assistance to a family member, helping grandchildren with college, contributing to a favorite charity, or even maintaining a vacation home or boat may be of great importance to a particular client.  Assuming such expenditure can be dispensed with without consequence is not in line with reality for most clients.</a:t>
            </a:r>
            <a:endParaRPr lang="en-US" dirty="0"/>
          </a:p>
          <a:p>
            <a:pPr marL="0" indent="0" defTabSz="457037">
              <a:spcAft>
                <a:spcPts val="800"/>
              </a:spcAft>
              <a:buFontTx/>
              <a:buNone/>
              <a:defRPr/>
            </a:pPr>
            <a:endParaRPr lang="en-US" sz="1200" dirty="0">
              <a:solidFill>
                <a:srgbClr val="173D65"/>
              </a:solidFill>
              <a:ea typeface="ヒラギノ角ゴ Pro W3" pitchFamily="-111"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5C372270-87A3-487F-B7A3-D0F197BC9D97}" type="slidenum">
              <a:rPr lang="en-US" smtClean="0"/>
              <a:t>22</a:t>
            </a:fld>
            <a:endParaRPr lang="en-US"/>
          </a:p>
        </p:txBody>
      </p:sp>
    </p:spTree>
    <p:extLst>
      <p:ext uri="{BB962C8B-B14F-4D97-AF65-F5344CB8AC3E}">
        <p14:creationId xmlns:p14="http://schemas.microsoft.com/office/powerpoint/2010/main" val="2072487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nature of an asset is important in determining whether that asset can be viewed, realistically, as a funding source for LTC.  Obviously, a home that a spouse or dependent lives in, should not be viewed as property to be liquidated for LTC expenses.  What about a farm that a child desires to inherit?  What about business assets? What about a vacation cabin that has been in the family for generations, and which is co-owned with other siblings?</a:t>
            </a:r>
          </a:p>
          <a:p>
            <a:endParaRPr lang="en-US" baseline="0" dirty="0"/>
          </a:p>
          <a:p>
            <a:r>
              <a:rPr lang="en-US" baseline="0" dirty="0"/>
              <a:t>Even with securities, that are normally viewed as being liquid, the forced sale can have negative impact.  For example:  Tom buys stock for $15 per share and it increases over time to $50 per share.  Then there is a market decline (think the “great recession” of 2008,  the “great depression of 1929 – 1939, Black Monday 1987, or the dot-com bubble of 1999 – 2001).  The stock price drops to $30 per share and Tom requires funds to pay LTC expenses.  If Tom sells the stock for $30 per share, he will experience a loss from the stock’s high value, but he will also have to report $15 per share of taxable capital gain (even though Tom’s portfolio of this stock has lost two fifths of its value).   Tom will not only no longer have the stock, Tom will have lost the income dividend the stock generated and have taxable income to boot.</a:t>
            </a:r>
            <a:endParaRPr lang="en-US" dirty="0"/>
          </a:p>
          <a:p>
            <a:pPr marL="0" indent="0" defTabSz="457037">
              <a:spcAft>
                <a:spcPts val="800"/>
              </a:spcAft>
              <a:buFontTx/>
              <a:buNone/>
              <a:defRPr/>
            </a:pPr>
            <a:endParaRPr lang="en-US" sz="1200" dirty="0">
              <a:solidFill>
                <a:srgbClr val="173D65"/>
              </a:solidFill>
              <a:ea typeface="ヒラギノ角ゴ Pro W3" pitchFamily="-111"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5C372270-87A3-487F-B7A3-D0F197BC9D97}" type="slidenum">
              <a:rPr lang="en-US" smtClean="0"/>
              <a:t>23</a:t>
            </a:fld>
            <a:endParaRPr lang="en-US"/>
          </a:p>
        </p:txBody>
      </p:sp>
    </p:spTree>
    <p:extLst>
      <p:ext uri="{BB962C8B-B14F-4D97-AF65-F5344CB8AC3E}">
        <p14:creationId xmlns:p14="http://schemas.microsoft.com/office/powerpoint/2010/main" val="3498121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In</a:t>
            </a:r>
            <a:r>
              <a:rPr lang="en-US" baseline="0" dirty="0"/>
              <a:t> the accumulation scenario, the “order” or “sequence” of rates of return doesn’t matter.  In the first example, when you begin at point A, you reach point B even if the assumed rates of return are reversed.  The order of rate of return in Chart 2 is simply the reverse of the order of rate of return in Chart 1.  The average rate of return for the ten year period in both charts is 7.41%.  This is for illustration purposes only, and is not to be construed as indicative of any actual investment. </a:t>
            </a:r>
          </a:p>
        </p:txBody>
      </p:sp>
    </p:spTree>
    <p:extLst>
      <p:ext uri="{BB962C8B-B14F-4D97-AF65-F5344CB8AC3E}">
        <p14:creationId xmlns:p14="http://schemas.microsoft.com/office/powerpoint/2010/main" val="4135753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 distribution or “</a:t>
            </a:r>
            <a:r>
              <a:rPr lang="en-US" baseline="0" dirty="0" err="1"/>
              <a:t>decumulation</a:t>
            </a:r>
            <a:r>
              <a:rPr lang="en-US" baseline="0" dirty="0"/>
              <a:t>” scenario, the sequence of rates of returns does make a difference.  A client can’t choose when an extended care event occurs.  Once again the rates of return in charts 1 and 2 are simply reversed.  Distributing $100,000 per year for ten years in chart 1 leaves us with over $200,000 at the end of ten years, while we run out of money in chart 2.  This is for illustration purposes only, and is not to be construed as indicative of any actual investment.  The average rate of return for the ten year period in both charts is 1.8%.  </a:t>
            </a:r>
            <a:endParaRPr lang="en-US" dirty="0"/>
          </a:p>
          <a:p>
            <a:endParaRPr lang="en-US" dirty="0"/>
          </a:p>
        </p:txBody>
      </p:sp>
    </p:spTree>
    <p:extLst>
      <p:ext uri="{BB962C8B-B14F-4D97-AF65-F5344CB8AC3E}">
        <p14:creationId xmlns:p14="http://schemas.microsoft.com/office/powerpoint/2010/main" val="3541694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37" rtl="0" eaLnBrk="1" fontAlgn="auto" latinLnBrk="0" hangingPunct="1">
              <a:lnSpc>
                <a:spcPct val="100000"/>
              </a:lnSpc>
              <a:spcBef>
                <a:spcPts val="0"/>
              </a:spcBef>
              <a:spcAft>
                <a:spcPts val="800"/>
              </a:spcAft>
              <a:buClrTx/>
              <a:buSzTx/>
              <a:buFontTx/>
              <a:buNone/>
              <a:tabLst/>
              <a:defRPr/>
            </a:pPr>
            <a:r>
              <a:rPr lang="en-US" dirty="0"/>
              <a:t>The sale of stock generates capital gain (or loss).  Interest income is taxable as</a:t>
            </a:r>
            <a:r>
              <a:rPr lang="en-US" baseline="0" dirty="0"/>
              <a:t> ordinary income.  Stock dividends are taxed currently at the same rate as capital gain.  Even so-called tax-free municipal bonds generate income that is added to a retiree’s income in determining “provisional income” for taxation of social security benefits.  </a:t>
            </a:r>
            <a:endParaRPr lang="en-US" dirty="0"/>
          </a:p>
          <a:p>
            <a:pPr marL="0" indent="0" defTabSz="457037">
              <a:spcAft>
                <a:spcPts val="800"/>
              </a:spcAft>
              <a:buFontTx/>
              <a:buNone/>
              <a:defRPr/>
            </a:pPr>
            <a:endParaRPr lang="en-US" sz="1200" dirty="0">
              <a:solidFill>
                <a:srgbClr val="173D65"/>
              </a:solidFill>
              <a:ea typeface="ヒラギノ角ゴ Pro W3" pitchFamily="-111"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5C372270-87A3-487F-B7A3-D0F197BC9D97}" type="slidenum">
              <a:rPr lang="en-US" smtClean="0"/>
              <a:t>26</a:t>
            </a:fld>
            <a:endParaRPr lang="en-US"/>
          </a:p>
        </p:txBody>
      </p:sp>
    </p:spTree>
    <p:extLst>
      <p:ext uri="{BB962C8B-B14F-4D97-AF65-F5344CB8AC3E}">
        <p14:creationId xmlns:p14="http://schemas.microsoft.com/office/powerpoint/2010/main" val="106071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The 3.8% excise tax:  As a revenue-raiser to offset the cost of health care legislation, effective with the 2013 tax year, Congress mandated that the Net Investment Income (NII) of higher income taxpayers be subject to an additional 3.8% surtax.  NII is gross income from interest, dividends, annuities, royalties and rents. It also includes gross income from a passive activity or a business that trades in financial instruments or commodities, and net gain that is taken into account in computing taxable income (taxable gain recognized in a transaction).</a:t>
            </a:r>
          </a:p>
          <a:p>
            <a:pPr defTabSz="465887">
              <a:defRPr/>
            </a:pPr>
            <a:endParaRPr lang="en-US" dirty="0"/>
          </a:p>
          <a:p>
            <a:pPr defTabSz="465887">
              <a:defRPr/>
            </a:pPr>
            <a:r>
              <a:rPr lang="en-US" dirty="0"/>
              <a:t>The Alternative Minimum Tax (AMT) hits more middle-income taxpayers.  AMT is an additional tax you may have to pay on top of the regular income tax.  Originally designed to prevent high-income individuals from using tax shelters and other gimmicks to pay less than their fair share it now applies to millions of ordinary taxpayers.  When your AGI falls roughly in between the $100,000 and $400,000 range, AMT my rear its head.  Below that, your income will be insufficient to expose you to AMT.  Above that, enough of your income will be taxed at higher rates so that the AMT won’t apply.</a:t>
            </a:r>
          </a:p>
          <a:p>
            <a:pPr defTabSz="465887">
              <a:defRPr/>
            </a:pPr>
            <a:endParaRPr lang="en-US" dirty="0"/>
          </a:p>
          <a:p>
            <a:r>
              <a:rPr lang="en-US" dirty="0"/>
              <a:t>Tax law entitles everybody a fixed personal tax exemption, basically for simply existing.  So you, your spouse, and your 2 children equal 4 total personal exemptions.  Each personal exemption reduces your income by </a:t>
            </a:r>
            <a:r>
              <a:rPr lang="en-US" i="1" dirty="0"/>
              <a:t>$x</a:t>
            </a:r>
            <a:r>
              <a:rPr lang="en-US" dirty="0"/>
              <a:t> each year, with </a:t>
            </a:r>
            <a:r>
              <a:rPr lang="en-US" i="1" dirty="0"/>
              <a:t>$x</a:t>
            </a:r>
            <a:r>
              <a:rPr lang="en-US" dirty="0"/>
              <a:t> equaling a fixed amount adjusted for inflation.  In 2017, </a:t>
            </a:r>
            <a:r>
              <a:rPr lang="en-US" i="1" dirty="0"/>
              <a:t>$x</a:t>
            </a:r>
            <a:r>
              <a:rPr lang="en-US" dirty="0"/>
              <a:t> is valued at $4,050.  Thus, to complete the example, if you have 4 personal exemptions, you have an immediate reduction in your income of $16,200 ($4,050 x 4 dependents).  It’s the ‘gift’ Congress gives us.  In an effort to increase taxes, Congress says if you make over a certain level of income, we’re going to renege on this gift.  Hence, once taxpayers reach a certain level of AGI, their personal exemptions begin disappearing.  This</a:t>
            </a:r>
            <a:r>
              <a:rPr lang="en-US" baseline="0" dirty="0"/>
              <a:t> is known as PEP (Personal Exemption Phaseout).</a:t>
            </a:r>
          </a:p>
          <a:p>
            <a:endParaRPr lang="en-US" baseline="0" dirty="0"/>
          </a:p>
          <a:p>
            <a:r>
              <a:rPr lang="en-US" dirty="0"/>
              <a:t>The Pease limitation is very similar to PEP in that you think you’re receiving all your tax deductions, but strangely you owe more tax.  Like PEP, the Pease limitation begins reducing the value of your itemized deductions as your AGI reaches certain levels.  Hence, as you get those raises and begin making more money, you become more exposed to these limitations.  As a reminder, the three most common itemized deductions seen on tax returns are mortgage interest, real estate taxes, and charitable contributions.</a:t>
            </a:r>
          </a:p>
          <a:p>
            <a:endParaRPr lang="en-US" dirty="0"/>
          </a:p>
          <a:p>
            <a:pPr marL="0" indent="0" defTabSz="457037">
              <a:spcAft>
                <a:spcPts val="800"/>
              </a:spcAft>
              <a:buFontTx/>
              <a:buNone/>
              <a:defRPr/>
            </a:pPr>
            <a:endParaRPr lang="en-US" sz="1200" dirty="0">
              <a:solidFill>
                <a:srgbClr val="173D65"/>
              </a:solidFill>
              <a:ea typeface="ヒラギノ角ゴ Pro W3" pitchFamily="-111"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5C372270-87A3-487F-B7A3-D0F197BC9D97}" type="slidenum">
              <a:rPr lang="en-US" smtClean="0"/>
              <a:t>27</a:t>
            </a:fld>
            <a:endParaRPr lang="en-US"/>
          </a:p>
        </p:txBody>
      </p:sp>
    </p:spTree>
    <p:extLst>
      <p:ext uri="{BB962C8B-B14F-4D97-AF65-F5344CB8AC3E}">
        <p14:creationId xmlns:p14="http://schemas.microsoft.com/office/powerpoint/2010/main" val="3276948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small business setting, often the lifestyles of the family matriarch and patriarch are inextricably woven into the fabric of the family.  Would family property (intended as a legacy) have to be sold to cover LTC expenses?</a:t>
            </a:r>
          </a:p>
          <a:p>
            <a:endParaRPr lang="en-US" baseline="0" dirty="0"/>
          </a:p>
          <a:p>
            <a:r>
              <a:rPr lang="en-US" baseline="0" dirty="0"/>
              <a:t>Sustaining a purpose in life, combating social injustice and spiritual belief are three often cited purposes of charitable giving.  It is not unreasonable to assume that these commitments are not discretionary to the committed giver.  Every dollar used to pay for care is a dollar less a charity receives, and every dollar used to pay for care deprives the individual of a charitable deduction.</a:t>
            </a:r>
            <a:endParaRPr lang="en-US" dirty="0"/>
          </a:p>
          <a:p>
            <a:pPr marL="0" indent="0" defTabSz="457037">
              <a:spcAft>
                <a:spcPts val="800"/>
              </a:spcAft>
              <a:buFontTx/>
              <a:buNone/>
              <a:defRPr/>
            </a:pPr>
            <a:endParaRPr lang="en-US" sz="1200" dirty="0">
              <a:solidFill>
                <a:srgbClr val="173D65"/>
              </a:solidFill>
              <a:ea typeface="ヒラギノ角ゴ Pro W3" pitchFamily="-111"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5C372270-87A3-487F-B7A3-D0F197BC9D97}" type="slidenum">
              <a:rPr lang="en-US" smtClean="0"/>
              <a:t>28</a:t>
            </a:fld>
            <a:endParaRPr lang="en-US"/>
          </a:p>
        </p:txBody>
      </p:sp>
    </p:spTree>
    <p:extLst>
      <p:ext uri="{BB962C8B-B14F-4D97-AF65-F5344CB8AC3E}">
        <p14:creationId xmlns:p14="http://schemas.microsoft.com/office/powerpoint/2010/main" val="253721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29</a:t>
            </a:fld>
            <a:endParaRPr lang="en-US"/>
          </a:p>
        </p:txBody>
      </p:sp>
    </p:spTree>
    <p:extLst>
      <p:ext uri="{BB962C8B-B14F-4D97-AF65-F5344CB8AC3E}">
        <p14:creationId xmlns:p14="http://schemas.microsoft.com/office/powerpoint/2010/main" val="820210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heath-based LTC insurance the determination of expected claims and the cost of those claims is extraordinarily difficult.  What is the risk that the insured will require long term care?  If there is a claim, when will the claim occur?  How long will the insured be on claim?  What will be the cost of the claim? </a:t>
            </a:r>
          </a:p>
          <a:p>
            <a:endParaRPr lang="en-US" dirty="0"/>
          </a:p>
          <a:p>
            <a:r>
              <a:rPr lang="en-US" dirty="0"/>
              <a:t>An additional question is: how many policyholders will retain their coverage for the duration of their lives (i.e. how many policies will lapse before a claim arises)?  Even with the premium increases that have occurred with many health-based policies, policyholders tend to endure the increase and retain the policy for fear of losing all they have invested in premium.  Also, keeping existing coverage may be the best economic choice when comparing premiums on an existing policy to premiums on a newly issued health-based policy.  For these reasons, policy retention with health-based LTC insurance has been much higher than the issuing carriers anticipated.  Policy retention is yet another factor that has forced carriers, who use lapse-supported pricing assumptions, to raise rates.</a:t>
            </a:r>
          </a:p>
          <a:p>
            <a:endParaRPr lang="en-US" dirty="0"/>
          </a:p>
          <a:p>
            <a:r>
              <a:rPr lang="en-US" dirty="0"/>
              <a:t>Add to these difficulties, the current sluggish economy and low interest rates – rates on the various types of fixed investments insurance companies purchase to back their promises to policy holders – and you have an economically incendiary mix leading to an explosion of premium rates for health-based LTC policies.  </a:t>
            </a:r>
          </a:p>
          <a:p>
            <a:pPr lvl="0"/>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30</a:t>
            </a:fld>
            <a:endParaRPr lang="en-US"/>
          </a:p>
        </p:txBody>
      </p:sp>
    </p:spTree>
    <p:extLst>
      <p:ext uri="{BB962C8B-B14F-4D97-AF65-F5344CB8AC3E}">
        <p14:creationId xmlns:p14="http://schemas.microsoft.com/office/powerpoint/2010/main" val="89053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What’s the goal in mountain</a:t>
            </a:r>
            <a:r>
              <a:rPr lang="en-US" baseline="0" dirty="0"/>
              <a:t> climbing? Most would say to get to the top but it’s really to get back down successfully.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Most</a:t>
            </a:r>
            <a:r>
              <a:rPr lang="en-US" baseline="0" dirty="0"/>
              <a:t> baby boomers have reached the top of the mountain, completing the “accumulation phase” of retirement. Now they’re beginning to retire and enter the “distribution phase.” This is why we’re seeing a lot of focus now on income and income strategies.  Make sure your clients pack all the provisions they need to ensure a successful, secure descent.</a:t>
            </a:r>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4</a:t>
            </a:fld>
            <a:endParaRPr lang="en-US" dirty="0"/>
          </a:p>
        </p:txBody>
      </p:sp>
    </p:spTree>
    <p:extLst>
      <p:ext uri="{BB962C8B-B14F-4D97-AF65-F5344CB8AC3E}">
        <p14:creationId xmlns:p14="http://schemas.microsoft.com/office/powerpoint/2010/main" val="3279511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Asset-based</a:t>
            </a:r>
          </a:p>
          <a:p>
            <a:pPr lvl="0"/>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31</a:t>
            </a:fld>
            <a:endParaRPr lang="en-US"/>
          </a:p>
        </p:txBody>
      </p:sp>
    </p:spTree>
    <p:extLst>
      <p:ext uri="{BB962C8B-B14F-4D97-AF65-F5344CB8AC3E}">
        <p14:creationId xmlns:p14="http://schemas.microsoft.com/office/powerpoint/2010/main" val="2549482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The typical configuration of a life insurance asset-based contract involves what is basically a prepayment of a permanent life insurance policy’s death benefit for qualifying LTC claims.  For example, a policy may provide that the maximum monthly LTC benefit is two percent of the policy’s death benefit.  Hence, if the policy had a $250,000 death benefit, the maximum monthly LTC benefit would be $5,000 per month for 50 months.  Each payment of LTC benefits would correspondingly reduce the policy death benefit.  If the full payment of $5,000 were to be paid for 50 months, the policy death benefit would likewise be exhausted. </a:t>
            </a:r>
          </a:p>
          <a:p>
            <a:pPr defTabSz="465887">
              <a:defRPr/>
            </a:pPr>
            <a:endParaRPr lang="en-US" dirty="0"/>
          </a:p>
          <a:p>
            <a:pPr defTabSz="465887">
              <a:defRPr/>
            </a:pPr>
            <a:r>
              <a:rPr lang="en-US" dirty="0"/>
              <a:t>The cash reserve in a permanent life insurance policy is not taxed as it grows, LTC benefits are received income tax-free and death benefits are received income tax-free.</a:t>
            </a:r>
          </a:p>
          <a:p>
            <a:pPr lvl="0"/>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32</a:t>
            </a:fld>
            <a:endParaRPr lang="en-US"/>
          </a:p>
        </p:txBody>
      </p:sp>
    </p:spTree>
    <p:extLst>
      <p:ext uri="{BB962C8B-B14F-4D97-AF65-F5344CB8AC3E}">
        <p14:creationId xmlns:p14="http://schemas.microsoft.com/office/powerpoint/2010/main" val="367260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Life insurance LTC asset-based products provide the opportunity to pair the uncertainty of LTC with the comparatively stable assumptions used in life insurance.  The risk of prepaying a definable claim, as is done with asset-based life insurance LTC policies, is easier than determining the risk of having any claim at all.  And the maximum exposure is known and reserved for in the asset-based setting because, after all, we’re all mortal.  This combination in general protects asset-based life insurance LTC products from the pricing volatility experienced in the health-based market.</a:t>
            </a:r>
          </a:p>
          <a:p>
            <a:pPr lvl="0"/>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33</a:t>
            </a:fld>
            <a:endParaRPr lang="en-US"/>
          </a:p>
        </p:txBody>
      </p:sp>
    </p:spTree>
    <p:extLst>
      <p:ext uri="{BB962C8B-B14F-4D97-AF65-F5344CB8AC3E}">
        <p14:creationId xmlns:p14="http://schemas.microsoft.com/office/powerpoint/2010/main" val="77588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HIPAA added section 101(g) to the IRC.  This section provides for terminal illness and chronic care riders on life insurance policies.  A “terminally ill individual” is a person who has been certified by a physician as having an illness or physical condition which can reasonably be expected to result in death within 24 months after the date of certification.  A “chronically ill individual” is defined as any person (1) unable to perform, without substantial assistance, at least two activities of daily living for at least 90 days, (2) having a similar level of disability, as designated by regulations, or (3) requiring substantial supervision to protect the person from threats to health and safety because of severe cognitive impairment.  Policy payments made for terminal illness or for chronic illness are treated as an acceleration of the policy death benefit and are received income tax-free.</a:t>
            </a:r>
          </a:p>
          <a:p>
            <a:endParaRPr lang="en-US" dirty="0"/>
          </a:p>
          <a:p>
            <a:r>
              <a:rPr lang="en-US" dirty="0"/>
              <a:t>Thus, it may seem such riders provide the same coverage as asset-based life insurance LTC policies because the policy death benefit may be accelerated income tax-free for qualifying expenses.  However, that is where the similarities end. This slide highlights the differences in the products.</a:t>
            </a:r>
          </a:p>
          <a:p>
            <a:endParaRPr lang="en-US" dirty="0"/>
          </a:p>
          <a:p>
            <a:r>
              <a:rPr lang="en-US" dirty="0"/>
              <a:t>The term “long-term care” may </a:t>
            </a:r>
            <a:r>
              <a:rPr lang="en-US" i="1" dirty="0"/>
              <a:t>not </a:t>
            </a:r>
            <a:r>
              <a:rPr lang="en-US" dirty="0"/>
              <a:t>be used in marketing 101(g) policies.  With some 101(g) riders, the physician must certify that the chronic illness is likely to last the rest of the insured’s life – in other words, the condition must be non-recoverable.  Whereas, 7702B policies provide benefits for both temporary and permanent claims.  Also, many life insurance carriers place a cap on the percentage of the death benefit available for acceleration depending on the age and status of the insured at the time of the claim.  Hence, for the individual who is truly seeking to cover risk for LTC, especially if lifetime coverage is desired, an asset-based LTC policy is the most comprehensive option.</a:t>
            </a:r>
          </a:p>
          <a:p>
            <a:endParaRPr lang="en-US" dirty="0"/>
          </a:p>
        </p:txBody>
      </p:sp>
    </p:spTree>
    <p:extLst>
      <p:ext uri="{BB962C8B-B14F-4D97-AF65-F5344CB8AC3E}">
        <p14:creationId xmlns:p14="http://schemas.microsoft.com/office/powerpoint/2010/main" val="1197791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HIPAA amended IRC section 213(d), which provides for the allowance of a deduction for medical care expenses, to include LTC premiums in the definition of “medical care”.  Where asset-based LTC products are concerned, the medical expense deduction would only apply to premiums for COB coverage, or a separate rider charge for the LTC portion of the policy.  The premium on the base life insurance or annuity policy is not deductible because life insurance and annuity premiums are not deductions on a personal income tax return.</a:t>
            </a:r>
          </a:p>
          <a:p>
            <a:endParaRPr lang="en-US" dirty="0"/>
          </a:p>
          <a:p>
            <a:r>
              <a:rPr lang="en-US" dirty="0"/>
              <a:t>The deduction is not available to a majority of taxpayers because two-thirds of taxpayers claim the standard deduction and do not itemize on their returns.  A second limitation is that the deduction for medical care is limited by a ten percent Adjusted Gross Income (AGI) floor.  A third limitation is that the LTC premium deduction is limited to an age-related table that sets a cap on the deduction.  Any premiums in excess of the limits in the table provide no tax deduction benefit whatsoever, and although the table limits are adjusted annually for inflation, they set a cap nonetheless. </a:t>
            </a:r>
          </a:p>
        </p:txBody>
      </p:sp>
    </p:spTree>
    <p:extLst>
      <p:ext uri="{BB962C8B-B14F-4D97-AF65-F5344CB8AC3E}">
        <p14:creationId xmlns:p14="http://schemas.microsoft.com/office/powerpoint/2010/main" val="3395958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Similar to life insurance combination contracts, the payment of LTC claims from an LTC account style contract results in a corresponding reduction to the LTC account value.  For example, the policy may provide that the LTC account value at the time of claim will be paid in 36 equal monthly installments.  Hence, if the policy LTC account value at the time of claim is $180,000, the policy could pay up to $5,000 per month for 36 months.</a:t>
            </a:r>
          </a:p>
          <a:p>
            <a:endParaRPr lang="en-US" dirty="0"/>
          </a:p>
          <a:p>
            <a:pPr defTabSz="465887">
              <a:defRPr/>
            </a:pPr>
            <a:r>
              <a:rPr lang="en-US" dirty="0"/>
              <a:t>As with the cash reserve in permanent life insurance, the cash value in a deferred annuity is not taxed as that value grows.  With a traditional (non-LTC) deferred annuity, withdrawals are taxed as ordinary income to the extent there is gain in the contract, and gain is deemed to be distributed first.  However, as with life insurance LTC contracts, the payments made from an asset-based annuity for qualifying LTC expenses are income tax-free.   Amounts remaining in the contract at the annuitant’s death are ordinary income to the annuitant’s beneficiaries to the extent there is taxable gain remaining in the contract. IRC section 72(e)(2).</a:t>
            </a:r>
          </a:p>
          <a:p>
            <a:endParaRPr lang="en-US" dirty="0"/>
          </a:p>
          <a:p>
            <a:r>
              <a:rPr lang="en-US" dirty="0"/>
              <a:t>Deferred annuities are not medically underwritten in the manner that life insurance or health-based LTC insurance is underwritten.  With asset-based LTC annuity products the carrier is primarily concerned that the applicant is simply not already on claim, i.e. that the applicant is still able to do Activities of Daily Living (ADLs) which are bathing, eating, dressing, toileting, transferring and continence; or that the applicant does not currently have cancer, Alzheimer’s disease or AIDS.  If the applicant can answer these questions in the positive on a questionnaire, the applicant will likely qualify for product issue without medical examination.</a:t>
            </a:r>
          </a:p>
        </p:txBody>
      </p:sp>
    </p:spTree>
    <p:extLst>
      <p:ext uri="{BB962C8B-B14F-4D97-AF65-F5344CB8AC3E}">
        <p14:creationId xmlns:p14="http://schemas.microsoft.com/office/powerpoint/2010/main" val="1492710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couples at or nearing retirement age have deferred annuities and permanent life insurance.  Often such couples consider repositioning these products without understanding the benefits of exchanging such policies for asset-based LTC policies.  A benefit with life insurance and annuity policies is that IRC section 1035 permits exchanges from one policy to another policy better suited to meet the needs of the insured.  Current regulations also permit partial exchanges of deferred annuity policies with basis being allocated pro-rata between policies.</a:t>
            </a:r>
          </a:p>
        </p:txBody>
      </p:sp>
    </p:spTree>
    <p:extLst>
      <p:ext uri="{BB962C8B-B14F-4D97-AF65-F5344CB8AC3E}">
        <p14:creationId xmlns:p14="http://schemas.microsoft.com/office/powerpoint/2010/main" val="3654091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520" y="4560570"/>
            <a:ext cx="5852160" cy="43205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years, a</a:t>
            </a:r>
            <a:r>
              <a:rPr lang="en-US" dirty="0"/>
              <a:t>nnuities</a:t>
            </a:r>
            <a:r>
              <a:rPr lang="en-US" baseline="0" dirty="0"/>
              <a:t> have been positioned as a great way to help manage retirement income.  However, changes in tax law (The Pension Protection Act) have made them even more attractive, especially when used to help manage a possible long-term care event.</a:t>
            </a:r>
            <a:endParaRPr lang="en-US" dirty="0"/>
          </a:p>
          <a:p>
            <a:endParaRPr lang="en-US" baseline="0" dirty="0"/>
          </a:p>
          <a:p>
            <a:r>
              <a:rPr lang="en-US" baseline="0" dirty="0"/>
              <a:t>This example shows a $50,000 basis. Over a number of years, the annuity increases an additional $100,000, providing a total of $150,000.</a:t>
            </a:r>
          </a:p>
          <a:p>
            <a:endParaRPr lang="en-US" baseline="0" dirty="0"/>
          </a:p>
          <a:p>
            <a:r>
              <a:rPr lang="en-US" baseline="0" dirty="0"/>
              <a:t>By doing a 1035 exchange into our Annuity Care policy, all of the $75,000 growth used for long-term care expenses is tax free.</a:t>
            </a:r>
            <a:endParaRPr lang="en-US" dirty="0"/>
          </a:p>
        </p:txBody>
      </p:sp>
    </p:spTree>
    <p:extLst>
      <p:ext uri="{BB962C8B-B14F-4D97-AF65-F5344CB8AC3E}">
        <p14:creationId xmlns:p14="http://schemas.microsoft.com/office/powerpoint/2010/main" val="3125325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a:prstGeom prst="rect">
            <a:avLst/>
          </a:prstGeom>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dirty="0"/>
              <a:t>So,</a:t>
            </a:r>
            <a:r>
              <a:rPr lang="en-US" baseline="0" dirty="0"/>
              <a:t> how do we create this income stream to fill the “gap”?</a:t>
            </a:r>
            <a:endParaRPr lang="en-US" dirty="0"/>
          </a:p>
          <a:p>
            <a:endParaRPr lang="en-US" dirty="0"/>
          </a:p>
          <a:p>
            <a:r>
              <a:rPr lang="en-US" dirty="0"/>
              <a:t>If you were to self-fund, this is an example of an option that may work for</a:t>
            </a:r>
            <a:r>
              <a:rPr lang="en-US" baseline="0" dirty="0"/>
              <a:t> you.  This is the concept of asset-based LTC, where the government allows life insurance and annuities to be used tax-free for expenses while the client is alive for LTC.</a:t>
            </a:r>
          </a:p>
          <a:p>
            <a:endParaRPr lang="en-US" baseline="0" dirty="0"/>
          </a:p>
          <a:p>
            <a:r>
              <a:rPr lang="en-US" baseline="0" dirty="0"/>
              <a:t>If a portfolio has moderate, conservative, or aggressive type assets, most will prefer to use their conservative assets first in the event of needing LTC.  </a:t>
            </a:r>
          </a:p>
          <a:p>
            <a:endParaRPr lang="en-US" baseline="0" dirty="0"/>
          </a:p>
          <a:p>
            <a:r>
              <a:rPr lang="en-US" baseline="0" dirty="0"/>
              <a:t>By using this option, you could reposition an amount into a specific policy that is designed to provide a stream of money to pay LTC expenses to avoid them pulling the money directly out of their other investments.  Lifetime coverage is the ONLY option to fully cover the entire length of an extended care need due to illnesses such as Alzheimer’s, Parkinson’s, and Dementia.</a:t>
            </a:r>
          </a:p>
        </p:txBody>
      </p:sp>
    </p:spTree>
    <p:extLst>
      <p:ext uri="{BB962C8B-B14F-4D97-AF65-F5344CB8AC3E}">
        <p14:creationId xmlns:p14="http://schemas.microsoft.com/office/powerpoint/2010/main" val="2717419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diagram shows how the concept really works.</a:t>
            </a:r>
          </a:p>
          <a:p>
            <a:endParaRPr lang="en-US" baseline="0" dirty="0"/>
          </a:p>
          <a:p>
            <a:r>
              <a:rPr lang="en-US" baseline="0" dirty="0"/>
              <a:t>We call this our “timeline.” The base policy uses a life insurance policy or annuity to serve as a “deductible.” When base policy benefits are completely used, the rider picks up, paying benefits for a lifetime.</a:t>
            </a:r>
          </a:p>
          <a:p>
            <a:endParaRPr lang="en-US" baseline="0" dirty="0"/>
          </a:p>
          <a:p>
            <a:r>
              <a:rPr lang="en-US" baseline="0" dirty="0"/>
              <a:t>The life policy can be funded with cash, CDs, savings, life insurance cash values and qualified retirement money. Payment options are available for those using an income stream to pay, rather than an asset reposition. The annuity option uses nonqualified money only. The rider may be funded by single premium or fixed annual premiums, which are guaranteed to never increase and have tax incentives.</a:t>
            </a:r>
            <a:endParaRPr lang="en-US" dirty="0"/>
          </a:p>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40</a:t>
            </a:fld>
            <a:endParaRPr lang="en-US"/>
          </a:p>
        </p:txBody>
      </p:sp>
    </p:spTree>
    <p:extLst>
      <p:ext uri="{BB962C8B-B14F-4D97-AF65-F5344CB8AC3E}">
        <p14:creationId xmlns:p14="http://schemas.microsoft.com/office/powerpoint/2010/main" val="13897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Everyone</a:t>
            </a:r>
            <a:r>
              <a:rPr lang="en-US" baseline="0" dirty="0"/>
              <a:t> needs </a:t>
            </a:r>
            <a:r>
              <a:rPr lang="en-US" dirty="0"/>
              <a:t>a</a:t>
            </a:r>
            <a:r>
              <a:rPr lang="en-US" baseline="0" dirty="0"/>
              <a:t> </a:t>
            </a:r>
            <a:r>
              <a:rPr lang="en-US" dirty="0"/>
              <a:t>plan to successfully get down the mountain. Certain obstacles</a:t>
            </a:r>
            <a:r>
              <a:rPr lang="en-US" baseline="0" dirty="0"/>
              <a:t> can send you on detours or halt your descent altogether. These issues and obstacles can include: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Having enough income to sustain you in retirement</a:t>
            </a:r>
          </a:p>
          <a:p>
            <a:pPr marL="228600" indent="-228600">
              <a:buAutoNum type="arabicPeriod"/>
            </a:pPr>
            <a:r>
              <a:rPr lang="en-US" baseline="0" dirty="0"/>
              <a:t>The low interest rate market</a:t>
            </a:r>
          </a:p>
          <a:p>
            <a:pPr marL="228600" indent="-228600">
              <a:buAutoNum type="arabicPeriod"/>
            </a:pPr>
            <a:r>
              <a:rPr lang="en-US" baseline="0" dirty="0"/>
              <a:t>Rising healthcare costs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And having enough income to pay for long-term care</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5</a:t>
            </a:fld>
            <a:endParaRPr lang="en-US" dirty="0"/>
          </a:p>
        </p:txBody>
      </p:sp>
    </p:spTree>
    <p:extLst>
      <p:ext uri="{BB962C8B-B14F-4D97-AF65-F5344CB8AC3E}">
        <p14:creationId xmlns:p14="http://schemas.microsoft.com/office/powerpoint/2010/main" val="2429825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Although a tax benefit based on premium in the individual purchase setting may be illusory or paltry, the same cannot universally be said for the purchase of LTC coverage in the employment setting.  Depending on the type of employer and the nature of the relationship between the employer and employee, there may be substantial tax benefit through the provision of LTC coverage as an employment benefit. Once again, this covers only COB or separate rider charges for LTC coverage.  The tax treatment of the base life insurance policy is different.</a:t>
            </a:r>
          </a:p>
          <a:p>
            <a:endParaRPr lang="en-US" dirty="0"/>
          </a:p>
          <a:p>
            <a:pPr defTabSz="465887">
              <a:defRPr/>
            </a:pPr>
            <a:r>
              <a:rPr lang="en-US" dirty="0"/>
              <a:t>Provided the employer</a:t>
            </a:r>
            <a:r>
              <a:rPr lang="en-US" baseline="0" dirty="0"/>
              <a:t> has a valid plan, </a:t>
            </a:r>
            <a:r>
              <a:rPr lang="en-US" dirty="0"/>
              <a:t>the LTCI premium payment is treated as income from self-employment reported on Schedule K-1 for partners and LLC members, and on Form W-2 for greater than 2% shareholder employees.  The owner employee can deduct his or her LTCI premiums up to the age-related cap.  This is done as an adjustment to gross income on line 29 of IRS Form 1040 (Self-employed health insurance deduction).  The portion of the premium in excess of the cap is not deductible as a medical expense.  The percentage of AGI threshold for deductibility on an itemized individual return does not apply.</a:t>
            </a:r>
          </a:p>
          <a:p>
            <a:pPr defTabSz="465887">
              <a:defRPr/>
            </a:pPr>
            <a:endParaRPr lang="en-US" dirty="0"/>
          </a:p>
          <a:p>
            <a:pPr defTabSz="465887">
              <a:defRPr/>
            </a:pPr>
            <a:r>
              <a:rPr lang="en-US" dirty="0"/>
              <a:t>Non-owning employees, their spouses and eligible dependents do not have to report any amount in income. And, C corporations which pay LTCI premiums through a valid IRC section 105 plan for employee coverage may deduct the premiums and are not limited by the age-related cap. Nor are C corporations limited by the 10 percent AGI floor.  Such coverage is also not taxable to the employees.  Hence, C corporation shareholder employees, where the corporation has retained earnings, may find asset-based LTCI policies with comprehensive COB coverage attractive.  The COB premium is deductible to the corporation without limit, the COB premium is not taxable to the shareholder employee, and LTC benefit payments are tax free under IRC section 7702B.</a:t>
            </a:r>
          </a:p>
          <a:p>
            <a:endParaRPr lang="en-US" dirty="0"/>
          </a:p>
        </p:txBody>
      </p:sp>
    </p:spTree>
    <p:extLst>
      <p:ext uri="{BB962C8B-B14F-4D97-AF65-F5344CB8AC3E}">
        <p14:creationId xmlns:p14="http://schemas.microsoft.com/office/powerpoint/2010/main" val="3184295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
            </a:r>
            <a:r>
              <a:rPr lang="en-US"/>
              <a:t>attending today. </a:t>
            </a:r>
          </a:p>
        </p:txBody>
      </p:sp>
      <p:sp>
        <p:nvSpPr>
          <p:cNvPr id="4" name="Slide Number Placeholder 3"/>
          <p:cNvSpPr>
            <a:spLocks noGrp="1"/>
          </p:cNvSpPr>
          <p:nvPr>
            <p:ph type="sldNum" sz="quarter" idx="10"/>
          </p:nvPr>
        </p:nvSpPr>
        <p:spPr/>
        <p:txBody>
          <a:bodyPr/>
          <a:lstStyle/>
          <a:p>
            <a:fld id="{5C372270-87A3-487F-B7A3-D0F197BC9D97}" type="slidenum">
              <a:rPr lang="en-US" smtClean="0"/>
              <a:t>42</a:t>
            </a:fld>
            <a:endParaRPr lang="en-US"/>
          </a:p>
        </p:txBody>
      </p:sp>
    </p:spTree>
    <p:extLst>
      <p:ext uri="{BB962C8B-B14F-4D97-AF65-F5344CB8AC3E}">
        <p14:creationId xmlns:p14="http://schemas.microsoft.com/office/powerpoint/2010/main" val="118667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cost for one year</a:t>
            </a:r>
            <a:r>
              <a:rPr lang="en-US" baseline="0" dirty="0"/>
              <a:t> in a private room in a nursing home was over $97,000 in 2017.</a:t>
            </a:r>
          </a:p>
          <a:p>
            <a:endParaRPr lang="en-US" baseline="0" dirty="0"/>
          </a:p>
          <a:p>
            <a:r>
              <a:rPr lang="en-US" baseline="0" dirty="0"/>
              <a:t>Keep in mind that averages are middle-of-the-road projections.  Half of people will need less, while the other half will need more.</a:t>
            </a:r>
          </a:p>
          <a:p>
            <a:endParaRPr lang="en-US" baseline="0" dirty="0"/>
          </a:p>
          <a:p>
            <a:r>
              <a:rPr lang="en-US" baseline="0" dirty="0"/>
              <a:t>The current rate of inflation is around 4-6%, but let’s factor in a conservative rate of 3.5%.  That $97,000 today can turn into nearly $194,000 in 20 years.</a:t>
            </a:r>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6</a:t>
            </a:fld>
            <a:endParaRPr lang="en-US"/>
          </a:p>
        </p:txBody>
      </p:sp>
    </p:spTree>
    <p:extLst>
      <p:ext uri="{BB962C8B-B14F-4D97-AF65-F5344CB8AC3E}">
        <p14:creationId xmlns:p14="http://schemas.microsoft.com/office/powerpoint/2010/main" val="229646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037">
              <a:spcAft>
                <a:spcPts val="800"/>
              </a:spcAft>
              <a:buFontTx/>
              <a:buNone/>
              <a:defRPr/>
            </a:pPr>
            <a:r>
              <a:rPr lang="en-US" sz="1200" b="1" dirty="0">
                <a:solidFill>
                  <a:srgbClr val="173D65"/>
                </a:solidFill>
                <a:ea typeface="ヒラギノ角ゴ Pro W3" pitchFamily="-111" charset="-128"/>
                <a:cs typeface="Arial" panose="020B0604020202020204" pitchFamily="34" charset="0"/>
              </a:rPr>
              <a:t>1.  Higher demand. </a:t>
            </a:r>
            <a:r>
              <a:rPr lang="en-US" sz="1200" b="0" dirty="0">
                <a:solidFill>
                  <a:srgbClr val="173D65"/>
                </a:solidFill>
                <a:ea typeface="ヒラギノ角ゴ Pro W3" pitchFamily="-111" charset="-128"/>
                <a:cs typeface="Arial" panose="020B0604020202020204" pitchFamily="34" charset="0"/>
              </a:rPr>
              <a:t>As</a:t>
            </a:r>
            <a:r>
              <a:rPr lang="en-US" sz="1200" b="0" baseline="0" dirty="0">
                <a:solidFill>
                  <a:srgbClr val="173D65"/>
                </a:solidFill>
                <a:ea typeface="ヒラギノ角ゴ Pro W3" pitchFamily="-111" charset="-128"/>
                <a:cs typeface="Arial" panose="020B0604020202020204" pitchFamily="34" charset="0"/>
              </a:rPr>
              <a:t> our population ages, demand for long-term care services increases.  Higher demand leads to higher costs.</a:t>
            </a:r>
            <a:endParaRPr lang="en-US" sz="1100" dirty="0">
              <a:solidFill>
                <a:srgbClr val="173D65"/>
              </a:solidFill>
              <a:ea typeface="ヒラギノ角ゴ Pro W3" pitchFamily="-111" charset="-128"/>
              <a:cs typeface="Arial" panose="020B0604020202020204" pitchFamily="34" charset="0"/>
            </a:endParaRPr>
          </a:p>
          <a:p>
            <a:r>
              <a:rPr lang="en-US" sz="1200" b="1" dirty="0">
                <a:solidFill>
                  <a:srgbClr val="173D65"/>
                </a:solidFill>
                <a:ea typeface="ヒラギノ角ゴ Pro W3" pitchFamily="-111" charset="-128"/>
                <a:cs typeface="Arial" panose="020B0604020202020204" pitchFamily="34" charset="0"/>
              </a:rPr>
              <a:t>2.</a:t>
            </a:r>
            <a:r>
              <a:rPr lang="en-US" sz="1200" b="1" baseline="0" dirty="0">
                <a:solidFill>
                  <a:srgbClr val="173D65"/>
                </a:solidFill>
                <a:ea typeface="ヒラギノ角ゴ Pro W3" pitchFamily="-111" charset="-128"/>
                <a:cs typeface="Arial" panose="020B0604020202020204" pitchFamily="34" charset="0"/>
              </a:rPr>
              <a:t>  </a:t>
            </a:r>
            <a:r>
              <a:rPr lang="en-US" sz="1200" b="1" dirty="0">
                <a:solidFill>
                  <a:srgbClr val="173D65"/>
                </a:solidFill>
                <a:ea typeface="ヒラギノ角ゴ Pro W3" pitchFamily="-111" charset="-128"/>
                <a:cs typeface="Arial" panose="020B0604020202020204" pitchFamily="34" charset="0"/>
              </a:rPr>
              <a:t>Longer life spans. </a:t>
            </a:r>
            <a:r>
              <a:rPr lang="en-US" sz="1200" b="0" i="0" u="none" strike="noStrike" kern="1200" baseline="0" dirty="0">
                <a:solidFill>
                  <a:schemeClr val="tx1"/>
                </a:solidFill>
                <a:latin typeface="+mn-lt"/>
                <a:ea typeface="+mn-ea"/>
                <a:cs typeface="+mn-cs"/>
              </a:rPr>
              <a:t>Advances in medical technology are helping us live longer, but as access to these new technologies increases so too does the cost to use them.</a:t>
            </a:r>
          </a:p>
          <a:p>
            <a:r>
              <a:rPr lang="en-US" sz="1200" b="1" dirty="0">
                <a:solidFill>
                  <a:srgbClr val="173D65"/>
                </a:solidFill>
                <a:ea typeface="ヒラギノ角ゴ Pro W3" pitchFamily="-111" charset="-128"/>
                <a:cs typeface="Arial" panose="020B0604020202020204" pitchFamily="34" charset="0"/>
              </a:rPr>
              <a:t>3.  Family dynamics. </a:t>
            </a:r>
            <a:r>
              <a:rPr lang="en-US" sz="1200" dirty="0">
                <a:solidFill>
                  <a:srgbClr val="173D65"/>
                </a:solidFill>
                <a:ea typeface="ヒラギノ角ゴ Pro W3" pitchFamily="-111" charset="-128"/>
                <a:cs typeface="Arial" panose="020B0604020202020204" pitchFamily="34" charset="0"/>
              </a:rPr>
              <a:t>Most parents don’t want their children</a:t>
            </a:r>
            <a:r>
              <a:rPr lang="en-US" sz="1200" baseline="0" dirty="0">
                <a:solidFill>
                  <a:srgbClr val="173D65"/>
                </a:solidFill>
                <a:ea typeface="ヒラギノ角ゴ Pro W3" pitchFamily="-111" charset="-128"/>
                <a:cs typeface="Arial" panose="020B0604020202020204" pitchFamily="34" charset="0"/>
              </a:rPr>
              <a:t> putting their lives on hold to provide care.  And if they did, will the care responsibilities be spread equally among the children?  Probably not.</a:t>
            </a:r>
            <a:endParaRPr lang="en-US" sz="1200" dirty="0">
              <a:solidFill>
                <a:srgbClr val="173D65"/>
              </a:solidFill>
              <a:ea typeface="ヒラギノ角ゴ Pro W3" pitchFamily="-111" charset="-128"/>
              <a:cs typeface="Arial" panose="020B0604020202020204" pitchFamily="34" charset="0"/>
            </a:endParaRPr>
          </a:p>
          <a:p>
            <a:pPr marL="0" indent="0" defTabSz="457037">
              <a:buFontTx/>
              <a:buNone/>
              <a:defRPr/>
            </a:pPr>
            <a:r>
              <a:rPr lang="en-US" sz="1200" b="1" dirty="0">
                <a:solidFill>
                  <a:srgbClr val="173D65"/>
                </a:solidFill>
                <a:ea typeface="ヒラギノ角ゴ Pro W3" pitchFamily="-111" charset="-128"/>
                <a:cs typeface="Arial" panose="020B0604020202020204" pitchFamily="34" charset="0"/>
              </a:rPr>
              <a:t>4.  Government.</a:t>
            </a:r>
            <a:r>
              <a:rPr lang="en-US" sz="1200" dirty="0">
                <a:solidFill>
                  <a:srgbClr val="173D65"/>
                </a:solidFill>
                <a:ea typeface="ヒラギノ角ゴ Pro W3" pitchFamily="-111" charset="-128"/>
                <a:cs typeface="Arial" panose="020B0604020202020204" pitchFamily="34" charset="0"/>
              </a:rPr>
              <a:t> Which</a:t>
            </a:r>
            <a:r>
              <a:rPr lang="en-US" sz="1200" baseline="0" dirty="0">
                <a:solidFill>
                  <a:srgbClr val="173D65"/>
                </a:solidFill>
                <a:ea typeface="ヒラギノ角ゴ Pro W3" pitchFamily="-111" charset="-128"/>
                <a:cs typeface="Arial" panose="020B0604020202020204" pitchFamily="34" charset="0"/>
              </a:rPr>
              <a:t> of today’s programs </a:t>
            </a:r>
            <a:r>
              <a:rPr lang="en-US" sz="1200" dirty="0">
                <a:solidFill>
                  <a:srgbClr val="173D65"/>
                </a:solidFill>
                <a:ea typeface="ヒラギノ角ゴ Pro W3" pitchFamily="-111" charset="-128"/>
                <a:cs typeface="Arial" panose="020B0604020202020204" pitchFamily="34" charset="0"/>
              </a:rPr>
              <a:t>will be available in the future? Who will qualify, and how?</a:t>
            </a:r>
          </a:p>
        </p:txBody>
      </p:sp>
      <p:sp>
        <p:nvSpPr>
          <p:cNvPr id="4" name="Slide Number Placeholder 3"/>
          <p:cNvSpPr>
            <a:spLocks noGrp="1"/>
          </p:cNvSpPr>
          <p:nvPr>
            <p:ph type="sldNum" sz="quarter" idx="10"/>
          </p:nvPr>
        </p:nvSpPr>
        <p:spPr/>
        <p:txBody>
          <a:bodyPr/>
          <a:lstStyle/>
          <a:p>
            <a:fld id="{5C372270-87A3-487F-B7A3-D0F197BC9D97}" type="slidenum">
              <a:rPr lang="en-US" smtClean="0"/>
              <a:t>7</a:t>
            </a:fld>
            <a:endParaRPr lang="en-US"/>
          </a:p>
        </p:txBody>
      </p:sp>
    </p:spTree>
    <p:extLst>
      <p:ext uri="{BB962C8B-B14F-4D97-AF65-F5344CB8AC3E}">
        <p14:creationId xmlns:p14="http://schemas.microsoft.com/office/powerpoint/2010/main" val="33477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of the trends we just discussed can have a significant impact on another emerging trend:  Alzheimer’s, a degenerative disease that impacts memory and other mental functions.  There is no cure, and the disease often requires long-term care services for an extended period.</a:t>
            </a:r>
          </a:p>
          <a:p>
            <a:endParaRPr lang="en-US" baseline="0" dirty="0"/>
          </a:p>
          <a:p>
            <a:r>
              <a:rPr lang="en-US" baseline="0" dirty="0"/>
              <a:t>There were an estimated 5.5 million Americans age 65+ with Alzheimer’s in 2018.</a:t>
            </a:r>
          </a:p>
          <a:p>
            <a:endParaRPr lang="en-US" baseline="0" dirty="0"/>
          </a:p>
          <a:p>
            <a:r>
              <a:rPr lang="en-US" baseline="0" dirty="0"/>
              <a:t>These numbers will increase rapidly in the coming years due to the Baby Boomer generation.  By 2050, the number are expected to nearly triple from 5.5 million to 13.8 million.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in 10 people over 65 currently has Alzheimer's and by mid-century, someone in the US will develop the disease every 33 seconds.</a:t>
            </a:r>
          </a:p>
          <a:p>
            <a:endParaRPr lang="en-US" dirty="0"/>
          </a:p>
        </p:txBody>
      </p:sp>
    </p:spTree>
    <p:extLst>
      <p:ext uri="{BB962C8B-B14F-4D97-AF65-F5344CB8AC3E}">
        <p14:creationId xmlns:p14="http://schemas.microsoft.com/office/powerpoint/2010/main" val="138762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put that $194,000 into perspective.  That cost is for just one year.  When you consider the average length of stay, 2.2 years for men and 3.7 years for women, the cost of an entire stay in a private room can exceed $700,000.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remember the prevalence of Alzheimer’s?  The average care need, post-diagnosis, is around 8 years which can cost $1.5 million.  And some Alzheimer’s patients can live up to 20 years post diagnosis.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only way to hedge against these astronomical expenses is planning for a possible long-term care need.</a:t>
            </a:r>
            <a:endParaRPr lang="en-US" dirty="0"/>
          </a:p>
          <a:p>
            <a:endParaRPr lang="en-US" dirty="0"/>
          </a:p>
        </p:txBody>
      </p:sp>
    </p:spTree>
    <p:extLst>
      <p:ext uri="{BB962C8B-B14F-4D97-AF65-F5344CB8AC3E}">
        <p14:creationId xmlns:p14="http://schemas.microsoft.com/office/powerpoint/2010/main" val="201761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sz="1200" dirty="0"/>
              <a:t>An American turning 65 today has nearly a 70% chance of requiring some form of long-term care services in their lifetimes.</a:t>
            </a:r>
          </a:p>
          <a:p>
            <a:pPr marL="0" indent="0">
              <a:buNone/>
            </a:pPr>
            <a:endParaRPr lang="en-US" sz="1200" dirty="0"/>
          </a:p>
          <a:p>
            <a:pPr marL="0" indent="0">
              <a:buNone/>
            </a:pPr>
            <a:r>
              <a:rPr lang="en-US" sz="1200" dirty="0"/>
              <a:t>And of those needing care, 20% will need it for longer than five years.</a:t>
            </a:r>
            <a:endParaRPr lang="en-US" sz="1400" dirty="0"/>
          </a:p>
          <a:p>
            <a:endParaRPr lang="en-US" baseline="0" dirty="0"/>
          </a:p>
        </p:txBody>
      </p:sp>
      <p:sp>
        <p:nvSpPr>
          <p:cNvPr id="4" name="Slide Number Placeholder 3"/>
          <p:cNvSpPr>
            <a:spLocks noGrp="1"/>
          </p:cNvSpPr>
          <p:nvPr>
            <p:ph type="sldNum" sz="quarter" idx="10"/>
          </p:nvPr>
        </p:nvSpPr>
        <p:spPr/>
        <p:txBody>
          <a:bodyPr/>
          <a:lstStyle/>
          <a:p>
            <a:fld id="{5C372270-87A3-487F-B7A3-D0F197BC9D97}" type="slidenum">
              <a:rPr lang="en-US" smtClean="0"/>
              <a:t>10</a:t>
            </a:fld>
            <a:endParaRPr lang="en-US"/>
          </a:p>
        </p:txBody>
      </p:sp>
    </p:spTree>
    <p:extLst>
      <p:ext uri="{BB962C8B-B14F-4D97-AF65-F5344CB8AC3E}">
        <p14:creationId xmlns:p14="http://schemas.microsoft.com/office/powerpoint/2010/main" val="2698837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6.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hemeOverride" Target="../theme/themeOverride5.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31" y="1215"/>
            <a:ext cx="8551716" cy="4866726"/>
          </a:xfrm>
          <a:prstGeom prst="rect">
            <a:avLst/>
          </a:prstGeom>
        </p:spPr>
      </p:pic>
      <p:sp>
        <p:nvSpPr>
          <p:cNvPr id="3" name="Text Placeholder 2"/>
          <p:cNvSpPr>
            <a:spLocks noGrp="1"/>
          </p:cNvSpPr>
          <p:nvPr>
            <p:ph type="body" idx="1" hasCustomPrompt="1"/>
          </p:nvPr>
        </p:nvSpPr>
        <p:spPr>
          <a:xfrm>
            <a:off x="457199" y="5634978"/>
            <a:ext cx="8229600" cy="622622"/>
          </a:xfrm>
        </p:spPr>
        <p:txBody>
          <a:bodyPr/>
          <a:lstStyle>
            <a:lvl1pPr marL="0" indent="0" algn="ctr">
              <a:buNone/>
              <a:defRPr sz="2400" i="1"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p:nvSpPr>
        <p:spPr>
          <a:xfrm>
            <a:off x="3225801" y="-1346200"/>
            <a:ext cx="184731" cy="369332"/>
          </a:xfrm>
          <a:prstGeom prst="rect">
            <a:avLst/>
          </a:prstGeom>
          <a:noFill/>
        </p:spPr>
        <p:txBody>
          <a:bodyPr wrap="none" rtlCol="0">
            <a:spAutoFit/>
          </a:bodyPr>
          <a:lstStyle/>
          <a:p>
            <a:endParaRPr lang="en-US" sz="1800" dirty="0"/>
          </a:p>
        </p:txBody>
      </p:sp>
      <p:grpSp>
        <p:nvGrpSpPr>
          <p:cNvPr id="11" name="Group 10"/>
          <p:cNvGrpSpPr/>
          <p:nvPr/>
        </p:nvGrpSpPr>
        <p:grpSpPr>
          <a:xfrm>
            <a:off x="1438368" y="6397487"/>
            <a:ext cx="6267264" cy="286324"/>
            <a:chOff x="209737" y="6549887"/>
            <a:chExt cx="6267264" cy="286324"/>
          </a:xfrm>
        </p:grpSpPr>
        <p:sp>
          <p:nvSpPr>
            <p:cNvPr id="16"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a:solidFill>
                    <a:srgbClr val="7F7F7F"/>
                  </a:solidFill>
                  <a:latin typeface="Times New Roman" panose="02020603050405020304" pitchFamily="18" charset="0"/>
                  <a:cs typeface="Arial" panose="020B0604020202020204" pitchFamily="34" charset="0"/>
                </a:rPr>
                <a:t>OneAmerica</a:t>
              </a:r>
              <a:r>
                <a:rPr lang="en-US" altLang="en-US" sz="1100" i="1" dirty="0">
                  <a:solidFill>
                    <a:srgbClr val="7F7F7F"/>
                  </a:solidFill>
                  <a:latin typeface="Times New Roman" panose="02020603050405020304" pitchFamily="18" charset="0"/>
                  <a:cs typeface="Arial" panose="020B0604020202020204" pitchFamily="34" charset="0"/>
                </a:rPr>
                <a:t>  |  </a:t>
              </a:r>
              <a:r>
                <a:rPr lang="en-US" altLang="en-US" sz="1100" i="1" dirty="0" err="1">
                  <a:solidFill>
                    <a:srgbClr val="7F7F7F"/>
                  </a:solidFill>
                  <a:latin typeface="Times New Roman" panose="02020603050405020304" pitchFamily="18" charset="0"/>
                  <a:cs typeface="Arial" panose="020B0604020202020204" pitchFamily="34" charset="0"/>
                </a:rPr>
                <a:t>OneAmerica.com</a:t>
              </a:r>
              <a:endParaRPr lang="en-US" altLang="en-US" sz="1100" i="1" dirty="0">
                <a:solidFill>
                  <a:srgbClr val="7F7F7F"/>
                </a:solidFill>
                <a:latin typeface="Times New Roman" panose="02020603050405020304" pitchFamily="18" charset="0"/>
                <a:cs typeface="Arial" panose="020B0604020202020204" pitchFamily="34" charset="0"/>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
        <p:nvSpPr>
          <p:cNvPr id="18" name="Text Placeholder 2"/>
          <p:cNvSpPr>
            <a:spLocks noGrp="1"/>
          </p:cNvSpPr>
          <p:nvPr>
            <p:ph type="body" idx="10" hasCustomPrompt="1"/>
          </p:nvPr>
        </p:nvSpPr>
        <p:spPr>
          <a:xfrm>
            <a:off x="457199" y="5012356"/>
            <a:ext cx="8229600" cy="622622"/>
          </a:xfrm>
        </p:spPr>
        <p:txBody>
          <a:bodyPr/>
          <a:lstStyle>
            <a:lvl1pPr marL="0" indent="0" algn="ctr">
              <a:buNone/>
              <a:defRPr sz="4000" i="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5796626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68" userDrawn="1">
          <p15:clr>
            <a:srgbClr val="FBAE40"/>
          </p15:clr>
        </p15:guide>
        <p15:guide id="2" pos="90" userDrawn="1">
          <p15:clr>
            <a:srgbClr val="FBAE40"/>
          </p15:clr>
        </p15:guide>
        <p15:guide id="3" orient="horz" pos="3984" userDrawn="1">
          <p15:clr>
            <a:srgbClr val="FBAE40"/>
          </p15:clr>
        </p15:guide>
        <p15:guide id="4" pos="4230" userDrawn="1">
          <p15:clr>
            <a:srgbClr val="FBAE40"/>
          </p15:clr>
        </p15:guide>
        <p15:guide id="5" orient="horz" pos="1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Overview1">
    <p:bg>
      <p:bgPr>
        <a:solidFill>
          <a:srgbClr val="FFFFFF"/>
        </a:solidFill>
        <a:effectLst/>
      </p:bgPr>
    </p:bg>
    <p:spTree>
      <p:nvGrpSpPr>
        <p:cNvPr id="1" name=""/>
        <p:cNvGrpSpPr/>
        <p:nvPr/>
      </p:nvGrpSpPr>
      <p:grpSpPr>
        <a:xfrm>
          <a:off x="0" y="0"/>
          <a:ext cx="0" cy="0"/>
          <a:chOff x="0" y="0"/>
          <a:chExt cx="0" cy="0"/>
        </a:xfrm>
      </p:grpSpPr>
      <p:sp>
        <p:nvSpPr>
          <p:cNvPr id="17" name="TextBox 16"/>
          <p:cNvSpPr txBox="1"/>
          <p:nvPr userDrawn="1"/>
        </p:nvSpPr>
        <p:spPr>
          <a:xfrm>
            <a:off x="1219200" y="76200"/>
            <a:ext cx="6705600" cy="184666"/>
          </a:xfrm>
          <a:prstGeom prst="rect">
            <a:avLst/>
          </a:prstGeom>
          <a:noFill/>
        </p:spPr>
        <p:txBody>
          <a:bodyPr wrap="square" lIns="0" tIns="0" rIns="0" bIns="0" rtlCol="0" anchor="ctr" anchorCtr="0">
            <a:spAutoFit/>
          </a:bodyPr>
          <a:lstStyle/>
          <a:p>
            <a:pPr algn="ctr"/>
            <a:r>
              <a:rPr lang="en-US" sz="1200" kern="0" cap="small" spc="200" dirty="0">
                <a:solidFill>
                  <a:srgbClr val="FFFFFF"/>
                </a:solidFill>
                <a:latin typeface="+mj-lt"/>
              </a:rPr>
              <a:t> </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165" y="191244"/>
            <a:ext cx="8171717" cy="5449230"/>
          </a:xfrm>
          <a:prstGeom prst="rect">
            <a:avLst/>
          </a:prstGeom>
        </p:spPr>
      </p:pic>
      <p:grpSp>
        <p:nvGrpSpPr>
          <p:cNvPr id="16" name="Group 15"/>
          <p:cNvGrpSpPr/>
          <p:nvPr userDrawn="1"/>
        </p:nvGrpSpPr>
        <p:grpSpPr>
          <a:xfrm>
            <a:off x="1438368" y="6397487"/>
            <a:ext cx="6267264" cy="286324"/>
            <a:chOff x="209737" y="6549887"/>
            <a:chExt cx="6267264" cy="286324"/>
          </a:xfrm>
        </p:grpSpPr>
        <p:sp>
          <p:nvSpPr>
            <p:cNvPr id="18"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a:solidFill>
                    <a:srgbClr val="7F7F7F"/>
                  </a:solidFill>
                  <a:latin typeface="Times New Roman" panose="02020603050405020304" pitchFamily="18" charset="0"/>
                  <a:cs typeface="Arial" panose="020B0604020202020204" pitchFamily="34" charset="0"/>
                </a:rPr>
                <a:t>OneAmerica</a:t>
              </a:r>
              <a:r>
                <a:rPr lang="en-US" altLang="en-US" sz="1100" i="1" dirty="0">
                  <a:solidFill>
                    <a:srgbClr val="7F7F7F"/>
                  </a:solidFill>
                  <a:latin typeface="Times New Roman" panose="02020603050405020304" pitchFamily="18" charset="0"/>
                  <a:cs typeface="Arial" panose="020B0604020202020204" pitchFamily="34" charset="0"/>
                </a:rPr>
                <a:t>  |  </a:t>
              </a:r>
              <a:r>
                <a:rPr lang="en-US" altLang="en-US" sz="1100" i="1" dirty="0" err="1">
                  <a:solidFill>
                    <a:srgbClr val="7F7F7F"/>
                  </a:solidFill>
                  <a:latin typeface="Times New Roman" panose="02020603050405020304" pitchFamily="18" charset="0"/>
                  <a:cs typeface="Arial" panose="020B0604020202020204" pitchFamily="34" charset="0"/>
                </a:rPr>
                <a:t>OneAmerica.com</a:t>
              </a:r>
              <a:endParaRPr lang="en-US" altLang="en-US" sz="1100" i="1" dirty="0">
                <a:solidFill>
                  <a:srgbClr val="7F7F7F"/>
                </a:solidFill>
                <a:latin typeface="Times New Roman" panose="02020603050405020304" pitchFamily="18" charset="0"/>
                <a:cs typeface="Arial" panose="020B0604020202020204" pitchFamily="34" charset="0"/>
              </a:endParaRPr>
            </a:p>
          </p:txBody>
        </p:sp>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9737" y="6549887"/>
              <a:ext cx="1771463" cy="208722"/>
            </a:xfrm>
            <a:prstGeom prst="rect">
              <a:avLst/>
            </a:prstGeom>
          </p:spPr>
        </p:pic>
      </p:grpSp>
    </p:spTree>
    <p:extLst>
      <p:ext uri="{BB962C8B-B14F-4D97-AF65-F5344CB8AC3E}">
        <p14:creationId xmlns:p14="http://schemas.microsoft.com/office/powerpoint/2010/main" val="3894249067"/>
      </p:ext>
    </p:extLst>
  </p:cSld>
  <p:clrMapOvr>
    <a:masterClrMapping/>
  </p:clrMapOvr>
  <p:extLst mod="1">
    <p:ext uri="{DCECCB84-F9BA-43D5-87BE-67443E8EF086}">
      <p15:sldGuideLst xmlns:p15="http://schemas.microsoft.com/office/powerpoint/2012/main">
        <p15:guide id="1" orient="horz" pos="168">
          <p15:clr>
            <a:srgbClr val="FBAE40"/>
          </p15:clr>
        </p15:guide>
        <p15:guide id="2" pos="2880">
          <p15:clr>
            <a:srgbClr val="FBAE40"/>
          </p15:clr>
        </p15:guide>
        <p15:guide id="3" orient="horz" pos="3672">
          <p15:clr>
            <a:srgbClr val="FBAE40"/>
          </p15:clr>
        </p15:guide>
        <p15:guide id="4" orient="horz" pos="3984">
          <p15:clr>
            <a:srgbClr val="FBAE40"/>
          </p15:clr>
        </p15:guide>
        <p15:guide id="5" pos="5640">
          <p15:clr>
            <a:srgbClr val="FBAE40"/>
          </p15:clr>
        </p15:guide>
        <p15:guide id="6" pos="120">
          <p15:clr>
            <a:srgbClr val="FBAE40"/>
          </p15:clr>
        </p15:guide>
        <p15:guide id="7" orient="horz" pos="1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Custom Layout">
    <p:bg>
      <p:bgPr>
        <a:blipFill dpi="0" rotWithShape="1">
          <a:blip r:embed="rId2">
            <a:lum/>
          </a:blip>
          <a:srcRect/>
          <a:stretch>
            <a:fillRect t="-5000" b="8000"/>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14" name="Title 1"/>
          <p:cNvSpPr>
            <a:spLocks noGrp="1"/>
          </p:cNvSpPr>
          <p:nvPr>
            <p:ph type="title"/>
          </p:nvPr>
        </p:nvSpPr>
        <p:spPr>
          <a:xfrm>
            <a:off x="457200" y="960437"/>
            <a:ext cx="8229600" cy="960438"/>
          </a:xfrm>
        </p:spPr>
        <p:txBody>
          <a:bodyPr/>
          <a:lstStyle>
            <a:lvl1pPr>
              <a:defRPr sz="4000" i="0"/>
            </a:lvl1pPr>
          </a:lstStyle>
          <a:p>
            <a:r>
              <a:rPr lang="en-US"/>
              <a:t>Click to edit Master title style</a:t>
            </a:r>
            <a:endParaRPr lang="en-US" dirty="0"/>
          </a:p>
        </p:txBody>
      </p:sp>
    </p:spTree>
    <p:extLst>
      <p:ext uri="{BB962C8B-B14F-4D97-AF65-F5344CB8AC3E}">
        <p14:creationId xmlns:p14="http://schemas.microsoft.com/office/powerpoint/2010/main" val="638010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5" name="TextBox 4"/>
          <p:cNvSpPr txBox="1"/>
          <p:nvPr userDrawn="1"/>
        </p:nvSpPr>
        <p:spPr>
          <a:xfrm>
            <a:off x="3225800" y="-1346200"/>
            <a:ext cx="184666" cy="369332"/>
          </a:xfrm>
          <a:prstGeom prst="rect">
            <a:avLst/>
          </a:prstGeom>
          <a:noFill/>
        </p:spPr>
        <p:txBody>
          <a:bodyPr wrap="none" rtlCol="0">
            <a:spAutoFit/>
          </a:bodyPr>
          <a:lstStyle/>
          <a:p>
            <a:endParaRPr lang="en-US" dirty="0"/>
          </a:p>
        </p:txBody>
      </p:sp>
      <p:grpSp>
        <p:nvGrpSpPr>
          <p:cNvPr id="26" name="Group 25"/>
          <p:cNvGrpSpPr/>
          <p:nvPr userDrawn="1"/>
        </p:nvGrpSpPr>
        <p:grpSpPr>
          <a:xfrm>
            <a:off x="1438368" y="6397487"/>
            <a:ext cx="6267264" cy="286324"/>
            <a:chOff x="209737" y="6549887"/>
            <a:chExt cx="6267264" cy="286324"/>
          </a:xfrm>
        </p:grpSpPr>
        <p:sp>
          <p:nvSpPr>
            <p:cNvPr id="27"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a:solidFill>
                    <a:srgbClr val="7F7F7F"/>
                  </a:solidFill>
                  <a:latin typeface="Times New Roman" panose="02020603050405020304" pitchFamily="18" charset="0"/>
                  <a:cs typeface="Arial" panose="020B0604020202020204" pitchFamily="34" charset="0"/>
                </a:rPr>
                <a:t>OneAmerica</a:t>
              </a:r>
              <a:r>
                <a:rPr lang="en-US" altLang="en-US" sz="1100" i="1" dirty="0">
                  <a:solidFill>
                    <a:srgbClr val="7F7F7F"/>
                  </a:solidFill>
                  <a:latin typeface="Times New Roman" panose="02020603050405020304" pitchFamily="18" charset="0"/>
                  <a:cs typeface="Arial" panose="020B0604020202020204" pitchFamily="34" charset="0"/>
                </a:rPr>
                <a:t>  |  </a:t>
              </a:r>
              <a:r>
                <a:rPr lang="en-US" altLang="en-US" sz="1100" i="1" dirty="0" err="1">
                  <a:solidFill>
                    <a:srgbClr val="7F7F7F"/>
                  </a:solidFill>
                  <a:latin typeface="Times New Roman" panose="02020603050405020304" pitchFamily="18" charset="0"/>
                  <a:cs typeface="Arial" panose="020B0604020202020204" pitchFamily="34" charset="0"/>
                </a:rPr>
                <a:t>OneAmerica.com</a:t>
              </a:r>
              <a:endParaRPr lang="en-US" altLang="en-US" sz="1100" i="1" dirty="0">
                <a:solidFill>
                  <a:srgbClr val="7F7F7F"/>
                </a:solidFill>
                <a:latin typeface="Times New Roman" panose="02020603050405020304" pitchFamily="18" charset="0"/>
                <a:cs typeface="Arial" panose="020B0604020202020204" pitchFamily="34" charset="0"/>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
        <p:nvSpPr>
          <p:cNvPr id="30" name="Slide Number Placeholder 5"/>
          <p:cNvSpPr txBox="1">
            <a:spLocks/>
          </p:cNvSpPr>
          <p:nvPr userDrawn="1"/>
        </p:nvSpPr>
        <p:spPr>
          <a:xfrm>
            <a:off x="7848600" y="6324600"/>
            <a:ext cx="1066800" cy="365125"/>
          </a:xfrm>
          <a:prstGeom prst="rect">
            <a:avLst/>
          </a:prstGeom>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5A6912-3E07-4FFE-82EF-9D19159C9BB5}" type="slidenum">
              <a:rPr kumimoji="0" lang="en-US" altLang="en-US" sz="900" b="0" i="0" u="none" strike="noStrike" kern="1200" cap="none" spc="0" normalizeH="0" baseline="0" noProof="0" smtClean="0">
                <a:ln>
                  <a:noFill/>
                </a:ln>
                <a:solidFill>
                  <a:srgbClr val="898989"/>
                </a:solidFill>
                <a:effectLst/>
                <a:uLnTx/>
                <a:uFillTx/>
                <a:latin typeface="+mn-lt"/>
                <a:ea typeface="MS PGothic" pitchFamily="34" charset="-128"/>
                <a:cs typeface=""/>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dirty="0">
              <a:ln>
                <a:noFill/>
              </a:ln>
              <a:solidFill>
                <a:srgbClr val="898989"/>
              </a:solidFill>
              <a:effectLst/>
              <a:uLnTx/>
              <a:uFillTx/>
              <a:latin typeface="+mn-lt"/>
              <a:ea typeface="MS PGothic" pitchFamily="34" charset="-128"/>
              <a:cs typeface=""/>
            </a:endParaRPr>
          </a:p>
        </p:txBody>
      </p:sp>
      <p:sp>
        <p:nvSpPr>
          <p:cNvPr id="2" name="TextBox 1"/>
          <p:cNvSpPr txBox="1"/>
          <p:nvPr userDrawn="1"/>
        </p:nvSpPr>
        <p:spPr>
          <a:xfrm>
            <a:off x="-1033272" y="1481328"/>
            <a:ext cx="184731" cy="369332"/>
          </a:xfrm>
          <a:prstGeom prst="rect">
            <a:avLst/>
          </a:prstGeom>
          <a:noFill/>
        </p:spPr>
        <p:txBody>
          <a:bodyPr wrap="none" rtlCol="0">
            <a:spAutoFit/>
          </a:bodyPr>
          <a:lstStyle/>
          <a:p>
            <a:endParaRPr lang="en-US" dirty="0"/>
          </a:p>
        </p:txBody>
      </p:sp>
      <p:sp>
        <p:nvSpPr>
          <p:cNvPr id="17" name="Rectangle 16"/>
          <p:cNvSpPr/>
          <p:nvPr userDrawn="1"/>
        </p:nvSpPr>
        <p:spPr>
          <a:xfrm>
            <a:off x="190500" y="0"/>
            <a:ext cx="8762999" cy="61722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57686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888">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color _Section Header">
    <p:bg>
      <p:bgPr>
        <a:solidFill>
          <a:srgbClr val="FFFFFF"/>
        </a:solidFill>
        <a:effectLst/>
      </p:bgPr>
    </p:bg>
    <p:spTree>
      <p:nvGrpSpPr>
        <p:cNvPr id="1" name=""/>
        <p:cNvGrpSpPr/>
        <p:nvPr/>
      </p:nvGrpSpPr>
      <p:grpSpPr>
        <a:xfrm>
          <a:off x="0" y="0"/>
          <a:ext cx="0" cy="0"/>
          <a:chOff x="0" y="0"/>
          <a:chExt cx="0" cy="0"/>
        </a:xfrm>
      </p:grpSpPr>
      <p:sp>
        <p:nvSpPr>
          <p:cNvPr id="5" name="TextBox 4"/>
          <p:cNvSpPr txBox="1"/>
          <p:nvPr userDrawn="1"/>
        </p:nvSpPr>
        <p:spPr>
          <a:xfrm>
            <a:off x="3225800" y="-1346200"/>
            <a:ext cx="184666" cy="369332"/>
          </a:xfrm>
          <a:prstGeom prst="rect">
            <a:avLst/>
          </a:prstGeom>
          <a:noFill/>
        </p:spPr>
        <p:txBody>
          <a:bodyPr wrap="none" rtlCol="0">
            <a:spAutoFit/>
          </a:bodyPr>
          <a:lstStyle/>
          <a:p>
            <a:endParaRPr lang="en-US" dirty="0"/>
          </a:p>
        </p:txBody>
      </p:sp>
      <p:grpSp>
        <p:nvGrpSpPr>
          <p:cNvPr id="26" name="Group 25"/>
          <p:cNvGrpSpPr/>
          <p:nvPr userDrawn="1"/>
        </p:nvGrpSpPr>
        <p:grpSpPr>
          <a:xfrm>
            <a:off x="1438368" y="6397487"/>
            <a:ext cx="6267264" cy="286324"/>
            <a:chOff x="209737" y="6549887"/>
            <a:chExt cx="6267264" cy="286324"/>
          </a:xfrm>
        </p:grpSpPr>
        <p:sp>
          <p:nvSpPr>
            <p:cNvPr id="27"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a:solidFill>
                    <a:srgbClr val="7F7F7F"/>
                  </a:solidFill>
                  <a:latin typeface="Times New Roman" panose="02020603050405020304" pitchFamily="18" charset="0"/>
                  <a:cs typeface="Arial" panose="020B0604020202020204" pitchFamily="34" charset="0"/>
                </a:rPr>
                <a:t>OneAmerica</a:t>
              </a:r>
              <a:r>
                <a:rPr lang="en-US" altLang="en-US" sz="1100" i="1" dirty="0">
                  <a:solidFill>
                    <a:srgbClr val="7F7F7F"/>
                  </a:solidFill>
                  <a:latin typeface="Times New Roman" panose="02020603050405020304" pitchFamily="18" charset="0"/>
                  <a:cs typeface="Arial" panose="020B0604020202020204" pitchFamily="34" charset="0"/>
                </a:rPr>
                <a:t>  |  </a:t>
              </a:r>
              <a:r>
                <a:rPr lang="en-US" altLang="en-US" sz="1100" i="1" dirty="0" err="1">
                  <a:solidFill>
                    <a:srgbClr val="7F7F7F"/>
                  </a:solidFill>
                  <a:latin typeface="Times New Roman" panose="02020603050405020304" pitchFamily="18" charset="0"/>
                  <a:cs typeface="Arial" panose="020B0604020202020204" pitchFamily="34" charset="0"/>
                </a:rPr>
                <a:t>OneAmerica.com</a:t>
              </a:r>
              <a:endParaRPr lang="en-US" altLang="en-US" sz="1100" i="1" dirty="0">
                <a:solidFill>
                  <a:srgbClr val="7F7F7F"/>
                </a:solidFill>
                <a:latin typeface="Times New Roman" panose="02020603050405020304" pitchFamily="18" charset="0"/>
                <a:cs typeface="Arial" panose="020B0604020202020204" pitchFamily="34" charset="0"/>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
        <p:nvSpPr>
          <p:cNvPr id="30" name="Slide Number Placeholder 5"/>
          <p:cNvSpPr txBox="1">
            <a:spLocks/>
          </p:cNvSpPr>
          <p:nvPr userDrawn="1"/>
        </p:nvSpPr>
        <p:spPr>
          <a:xfrm>
            <a:off x="7848600" y="6324600"/>
            <a:ext cx="1066800" cy="365125"/>
          </a:xfrm>
          <a:prstGeom prst="rect">
            <a:avLst/>
          </a:prstGeom>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5A6912-3E07-4FFE-82EF-9D19159C9BB5}" type="slidenum">
              <a:rPr kumimoji="0" lang="en-US" altLang="en-US" sz="900" b="0" i="0" u="none" strike="noStrike" kern="1200" cap="none" spc="0" normalizeH="0" baseline="0" noProof="0" smtClean="0">
                <a:ln>
                  <a:noFill/>
                </a:ln>
                <a:solidFill>
                  <a:srgbClr val="898989"/>
                </a:solidFill>
                <a:effectLst/>
                <a:uLnTx/>
                <a:uFillTx/>
                <a:latin typeface="+mn-lt"/>
                <a:ea typeface="MS PGothic" pitchFamily="34" charset="-128"/>
                <a:cs typeface=""/>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dirty="0">
              <a:ln>
                <a:noFill/>
              </a:ln>
              <a:solidFill>
                <a:srgbClr val="898989"/>
              </a:solidFill>
              <a:effectLst/>
              <a:uLnTx/>
              <a:uFillTx/>
              <a:latin typeface="+mn-lt"/>
              <a:ea typeface="MS PGothic" pitchFamily="34" charset="-128"/>
              <a:cs typeface=""/>
            </a:endParaRPr>
          </a:p>
        </p:txBody>
      </p:sp>
      <p:sp>
        <p:nvSpPr>
          <p:cNvPr id="2" name="TextBox 1"/>
          <p:cNvSpPr txBox="1"/>
          <p:nvPr userDrawn="1"/>
        </p:nvSpPr>
        <p:spPr>
          <a:xfrm>
            <a:off x="-1033272" y="148132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4332277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888">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rgbClr val="FFFFFF"/>
        </a:solidFill>
        <a:effectLst/>
      </p:bgPr>
    </p:bg>
    <p:spTree>
      <p:nvGrpSpPr>
        <p:cNvPr id="1" name=""/>
        <p:cNvGrpSpPr/>
        <p:nvPr/>
      </p:nvGrpSpPr>
      <p:grpSpPr>
        <a:xfrm>
          <a:off x="0" y="0"/>
          <a:ext cx="0" cy="0"/>
          <a:chOff x="0" y="0"/>
          <a:chExt cx="0" cy="0"/>
        </a:xfrm>
      </p:grpSpPr>
      <p:sp>
        <p:nvSpPr>
          <p:cNvPr id="17" name="TextBox 16"/>
          <p:cNvSpPr txBox="1"/>
          <p:nvPr/>
        </p:nvSpPr>
        <p:spPr>
          <a:xfrm>
            <a:off x="1219200" y="76200"/>
            <a:ext cx="6705600" cy="184666"/>
          </a:xfrm>
          <a:prstGeom prst="rect">
            <a:avLst/>
          </a:prstGeom>
          <a:noFill/>
        </p:spPr>
        <p:txBody>
          <a:bodyPr wrap="square" lIns="0" tIns="0" rIns="0" bIns="0" rtlCol="0" anchor="ctr" anchorCtr="0">
            <a:spAutoFit/>
          </a:bodyPr>
          <a:lstStyle/>
          <a:p>
            <a:pPr algn="ctr"/>
            <a:r>
              <a:rPr lang="en-US" sz="1200" kern="0" cap="small" spc="200" dirty="0">
                <a:solidFill>
                  <a:srgbClr val="FFFFFF"/>
                </a:solidFill>
                <a:latin typeface="+mj-lt"/>
              </a:rPr>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5" y="1131"/>
            <a:ext cx="8550648" cy="5831719"/>
          </a:xfrm>
          <a:prstGeom prst="rect">
            <a:avLst/>
          </a:prstGeom>
        </p:spPr>
      </p:pic>
      <p:sp>
        <p:nvSpPr>
          <p:cNvPr id="14" name="TextBox 13"/>
          <p:cNvSpPr txBox="1"/>
          <p:nvPr/>
        </p:nvSpPr>
        <p:spPr>
          <a:xfrm>
            <a:off x="296675" y="1545389"/>
            <a:ext cx="3657600" cy="369332"/>
          </a:xfrm>
          <a:prstGeom prst="rect">
            <a:avLst/>
          </a:prstGeom>
          <a:solidFill>
            <a:schemeClr val="bg1">
              <a:alpha val="90000"/>
            </a:schemeClr>
          </a:solidFill>
        </p:spPr>
        <p:txBody>
          <a:bodyPr wrap="square" rtlCol="0">
            <a:spAutoFit/>
          </a:bodyPr>
          <a:lstStyle/>
          <a:p>
            <a:endParaRPr lang="en-US" sz="1800"/>
          </a:p>
        </p:txBody>
      </p:sp>
      <p:sp>
        <p:nvSpPr>
          <p:cNvPr id="11" name="Title 1"/>
          <p:cNvSpPr>
            <a:spLocks noGrp="1"/>
          </p:cNvSpPr>
          <p:nvPr>
            <p:ph type="title" hasCustomPrompt="1"/>
          </p:nvPr>
        </p:nvSpPr>
        <p:spPr>
          <a:xfrm>
            <a:off x="556274" y="1541495"/>
            <a:ext cx="3096125" cy="2339245"/>
          </a:xfrm>
        </p:spPr>
        <p:txBody>
          <a:bodyPr/>
          <a:lstStyle>
            <a:lvl1pPr>
              <a:defRPr sz="3000"/>
            </a:lvl1pPr>
          </a:lstStyle>
          <a:p>
            <a:r>
              <a:rPr lang="en-US" dirty="0"/>
              <a:t>Section Overview</a:t>
            </a:r>
          </a:p>
        </p:txBody>
      </p:sp>
      <p:grpSp>
        <p:nvGrpSpPr>
          <p:cNvPr id="16" name="Group 15"/>
          <p:cNvGrpSpPr/>
          <p:nvPr/>
        </p:nvGrpSpPr>
        <p:grpSpPr>
          <a:xfrm>
            <a:off x="1438368" y="6397487"/>
            <a:ext cx="6267264" cy="286324"/>
            <a:chOff x="209737" y="6549887"/>
            <a:chExt cx="6267264" cy="286324"/>
          </a:xfrm>
        </p:grpSpPr>
        <p:sp>
          <p:nvSpPr>
            <p:cNvPr id="18"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a:solidFill>
                    <a:srgbClr val="7F7F7F"/>
                  </a:solidFill>
                  <a:latin typeface="Times New Roman" panose="02020603050405020304" pitchFamily="18" charset="0"/>
                  <a:cs typeface="Arial" panose="020B0604020202020204" pitchFamily="34" charset="0"/>
                </a:rPr>
                <a:t>OneAmerica</a:t>
              </a:r>
              <a:r>
                <a:rPr lang="en-US" altLang="en-US" sz="1100" i="1" dirty="0">
                  <a:solidFill>
                    <a:srgbClr val="7F7F7F"/>
                  </a:solidFill>
                  <a:latin typeface="Times New Roman" panose="02020603050405020304" pitchFamily="18" charset="0"/>
                  <a:cs typeface="Arial" panose="020B0604020202020204" pitchFamily="34" charset="0"/>
                </a:rPr>
                <a:t>  |  </a:t>
              </a:r>
              <a:r>
                <a:rPr lang="en-US" altLang="en-US" sz="1100" i="1" dirty="0" err="1">
                  <a:solidFill>
                    <a:srgbClr val="7F7F7F"/>
                  </a:solidFill>
                  <a:latin typeface="Times New Roman" panose="02020603050405020304" pitchFamily="18" charset="0"/>
                  <a:cs typeface="Arial" panose="020B0604020202020204" pitchFamily="34" charset="0"/>
                </a:rPr>
                <a:t>OneAmerica.com</a:t>
              </a:r>
              <a:endParaRPr lang="en-US" altLang="en-US" sz="1100" i="1" dirty="0">
                <a:solidFill>
                  <a:srgbClr val="7F7F7F"/>
                </a:solidFill>
                <a:latin typeface="Times New Roman" panose="02020603050405020304" pitchFamily="18" charset="0"/>
                <a:cs typeface="Arial" panose="020B0604020202020204" pitchFamily="34" charset="0"/>
              </a:endParaRP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Tree>
    <p:extLst>
      <p:ext uri="{BB962C8B-B14F-4D97-AF65-F5344CB8AC3E}">
        <p14:creationId xmlns:p14="http://schemas.microsoft.com/office/powerpoint/2010/main" val="361997979"/>
      </p:ext>
    </p:extLst>
  </p:cSld>
  <p:clrMapOvr>
    <a:masterClrMapping/>
  </p:clrMapOvr>
  <p:extLst mod="1">
    <p:ext uri="{DCECCB84-F9BA-43D5-87BE-67443E8EF086}">
      <p15:sldGuideLst xmlns:p15="http://schemas.microsoft.com/office/powerpoint/2012/main">
        <p15:guide id="1" orient="horz" pos="168" userDrawn="1">
          <p15:clr>
            <a:srgbClr val="FBAE40"/>
          </p15:clr>
        </p15:guide>
        <p15:guide id="2" pos="2160" userDrawn="1">
          <p15:clr>
            <a:srgbClr val="FBAE40"/>
          </p15:clr>
        </p15:guide>
        <p15:guide id="3" orient="horz" pos="2260" userDrawn="1">
          <p15:clr>
            <a:srgbClr val="FBAE40"/>
          </p15:clr>
        </p15:guide>
        <p15:guide id="4" orient="horz" pos="3984" userDrawn="1">
          <p15:clr>
            <a:srgbClr val="FBAE40"/>
          </p15:clr>
        </p15:guide>
        <p15:guide id="5" pos="4230" userDrawn="1">
          <p15:clr>
            <a:srgbClr val="FBAE40"/>
          </p15:clr>
        </p15:guide>
        <p15:guide id="6" pos="90" userDrawn="1">
          <p15:clr>
            <a:srgbClr val="FBAE40"/>
          </p15:clr>
        </p15:guide>
        <p15:guide id="7" orient="horz"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rgbClr val="FFFFFF"/>
        </a:solidFill>
        <a:effectLst/>
      </p:bgPr>
    </p:bg>
    <p:spTree>
      <p:nvGrpSpPr>
        <p:cNvPr id="1" name=""/>
        <p:cNvGrpSpPr/>
        <p:nvPr/>
      </p:nvGrpSpPr>
      <p:grpSpPr>
        <a:xfrm>
          <a:off x="0" y="0"/>
          <a:ext cx="0" cy="0"/>
          <a:chOff x="0" y="0"/>
          <a:chExt cx="0" cy="0"/>
        </a:xfrm>
      </p:grpSpPr>
      <p:sp>
        <p:nvSpPr>
          <p:cNvPr id="17" name="TextBox 16"/>
          <p:cNvSpPr txBox="1"/>
          <p:nvPr/>
        </p:nvSpPr>
        <p:spPr>
          <a:xfrm>
            <a:off x="1219200" y="76200"/>
            <a:ext cx="6705600" cy="184666"/>
          </a:xfrm>
          <a:prstGeom prst="rect">
            <a:avLst/>
          </a:prstGeom>
          <a:noFill/>
        </p:spPr>
        <p:txBody>
          <a:bodyPr wrap="square" lIns="0" tIns="0" rIns="0" bIns="0" rtlCol="0" anchor="ctr" anchorCtr="0">
            <a:spAutoFit/>
          </a:bodyPr>
          <a:lstStyle/>
          <a:p>
            <a:pPr algn="ctr"/>
            <a:r>
              <a:rPr lang="en-US" sz="1200" kern="0" cap="small" spc="200" dirty="0">
                <a:solidFill>
                  <a:srgbClr val="FFFFFF"/>
                </a:solidFill>
                <a:latin typeface="+mj-lt"/>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13" y="404"/>
            <a:ext cx="8552775" cy="5833170"/>
          </a:xfrm>
          <a:prstGeom prst="rect">
            <a:avLst/>
          </a:prstGeom>
        </p:spPr>
      </p:pic>
      <p:sp>
        <p:nvSpPr>
          <p:cNvPr id="7" name="TextBox 6"/>
          <p:cNvSpPr txBox="1"/>
          <p:nvPr/>
        </p:nvSpPr>
        <p:spPr>
          <a:xfrm>
            <a:off x="295612" y="1545389"/>
            <a:ext cx="3657600" cy="369332"/>
          </a:xfrm>
          <a:prstGeom prst="rect">
            <a:avLst/>
          </a:prstGeom>
          <a:solidFill>
            <a:schemeClr val="bg1">
              <a:alpha val="90000"/>
            </a:schemeClr>
          </a:solidFill>
        </p:spPr>
        <p:txBody>
          <a:bodyPr wrap="square" rtlCol="0">
            <a:spAutoFit/>
          </a:bodyPr>
          <a:lstStyle/>
          <a:p>
            <a:endParaRPr lang="en-US" sz="1800"/>
          </a:p>
        </p:txBody>
      </p:sp>
      <p:sp>
        <p:nvSpPr>
          <p:cNvPr id="18" name="Text Placeholder 2"/>
          <p:cNvSpPr>
            <a:spLocks noGrp="1"/>
          </p:cNvSpPr>
          <p:nvPr>
            <p:ph type="body" idx="1"/>
          </p:nvPr>
        </p:nvSpPr>
        <p:spPr>
          <a:xfrm>
            <a:off x="530354" y="2781246"/>
            <a:ext cx="3096125" cy="1080961"/>
          </a:xfrm>
        </p:spPr>
        <p:txBody>
          <a:bodyPr/>
          <a:lstStyle>
            <a:lvl1pPr marL="0" indent="0" algn="ctr">
              <a:buNone/>
              <a:defRPr sz="1800" i="1">
                <a:latin typeface="+mj-lt"/>
              </a:defRPr>
            </a:lvl1pPr>
          </a:lstStyle>
          <a:p>
            <a:pPr lvl="0"/>
            <a:r>
              <a:rPr lang="en-US"/>
              <a:t>Click to edit Master text styles</a:t>
            </a:r>
          </a:p>
        </p:txBody>
      </p:sp>
      <p:sp>
        <p:nvSpPr>
          <p:cNvPr id="19" name="Title 1"/>
          <p:cNvSpPr>
            <a:spLocks noGrp="1"/>
          </p:cNvSpPr>
          <p:nvPr>
            <p:ph type="title"/>
          </p:nvPr>
        </p:nvSpPr>
        <p:spPr>
          <a:xfrm>
            <a:off x="530354" y="1888551"/>
            <a:ext cx="3096125" cy="850106"/>
          </a:xfrm>
        </p:spPr>
        <p:txBody>
          <a:bodyPr/>
          <a:lstStyle>
            <a:lvl1pPr>
              <a:defRPr sz="2100"/>
            </a:lvl1pPr>
          </a:lstStyle>
          <a:p>
            <a:r>
              <a:rPr lang="en-US"/>
              <a:t>Click to edit Master title style</a:t>
            </a:r>
            <a:endParaRPr lang="en-US" dirty="0"/>
          </a:p>
        </p:txBody>
      </p:sp>
      <p:grpSp>
        <p:nvGrpSpPr>
          <p:cNvPr id="21" name="Group 20"/>
          <p:cNvGrpSpPr/>
          <p:nvPr/>
        </p:nvGrpSpPr>
        <p:grpSpPr>
          <a:xfrm>
            <a:off x="1438368" y="6397487"/>
            <a:ext cx="6267264" cy="286324"/>
            <a:chOff x="209737" y="6549887"/>
            <a:chExt cx="6267264" cy="286324"/>
          </a:xfrm>
        </p:grpSpPr>
        <p:sp>
          <p:nvSpPr>
            <p:cNvPr id="22"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a:solidFill>
                    <a:srgbClr val="7F7F7F"/>
                  </a:solidFill>
                  <a:latin typeface="Times New Roman" panose="02020603050405020304" pitchFamily="18" charset="0"/>
                  <a:cs typeface="Arial" panose="020B0604020202020204" pitchFamily="34" charset="0"/>
                </a:rPr>
                <a:t>OneAmerica</a:t>
              </a:r>
              <a:r>
                <a:rPr lang="en-US" altLang="en-US" sz="1100" i="1" dirty="0">
                  <a:solidFill>
                    <a:srgbClr val="7F7F7F"/>
                  </a:solidFill>
                  <a:latin typeface="Times New Roman" panose="02020603050405020304" pitchFamily="18" charset="0"/>
                  <a:cs typeface="Arial" panose="020B0604020202020204" pitchFamily="34" charset="0"/>
                </a:rPr>
                <a:t>  |  </a:t>
              </a:r>
              <a:r>
                <a:rPr lang="en-US" altLang="en-US" sz="1100" i="1" dirty="0" err="1">
                  <a:solidFill>
                    <a:srgbClr val="7F7F7F"/>
                  </a:solidFill>
                  <a:latin typeface="Times New Roman" panose="02020603050405020304" pitchFamily="18" charset="0"/>
                  <a:cs typeface="Arial" panose="020B0604020202020204" pitchFamily="34" charset="0"/>
                </a:rPr>
                <a:t>OneAmerica.com</a:t>
              </a:r>
              <a:endParaRPr lang="en-US" altLang="en-US" sz="1100" i="1" dirty="0">
                <a:solidFill>
                  <a:srgbClr val="7F7F7F"/>
                </a:solidFill>
                <a:latin typeface="Times New Roman" panose="02020603050405020304" pitchFamily="18" charset="0"/>
                <a:cs typeface="Arial" panose="020B0604020202020204" pitchFamily="34" charset="0"/>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Tree>
    <p:extLst>
      <p:ext uri="{BB962C8B-B14F-4D97-AF65-F5344CB8AC3E}">
        <p14:creationId xmlns:p14="http://schemas.microsoft.com/office/powerpoint/2010/main" val="286930988"/>
      </p:ext>
    </p:extLst>
  </p:cSld>
  <p:clrMapOvr>
    <a:masterClrMapping/>
  </p:clrMapOvr>
  <p:extLst mod="1">
    <p:ext uri="{DCECCB84-F9BA-43D5-87BE-67443E8EF086}">
      <p15:sldGuideLst xmlns:p15="http://schemas.microsoft.com/office/powerpoint/2012/main">
        <p15:guide id="1" orient="horz" pos="168" userDrawn="1">
          <p15:clr>
            <a:srgbClr val="FBAE40"/>
          </p15:clr>
        </p15:guide>
        <p15:guide id="2" pos="2160" userDrawn="1">
          <p15:clr>
            <a:srgbClr val="FBAE40"/>
          </p15:clr>
        </p15:guide>
        <p15:guide id="3" orient="horz" pos="2260" userDrawn="1">
          <p15:clr>
            <a:srgbClr val="FBAE40"/>
          </p15:clr>
        </p15:guide>
        <p15:guide id="4" orient="horz" pos="3984" userDrawn="1">
          <p15:clr>
            <a:srgbClr val="FBAE40"/>
          </p15:clr>
        </p15:guide>
        <p15:guide id="5" pos="4230" userDrawn="1">
          <p15:clr>
            <a:srgbClr val="FBAE40"/>
          </p15:clr>
        </p15:guide>
        <p15:guide id="6" pos="90" userDrawn="1">
          <p15:clr>
            <a:srgbClr val="FBAE40"/>
          </p15:clr>
        </p15:guide>
        <p15:guide id="7"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bg>
      <p:bgPr>
        <a:solidFill>
          <a:srgbClr val="FFFFFF"/>
        </a:solidFill>
        <a:effectLst/>
      </p:bgPr>
    </p:bg>
    <p:spTree>
      <p:nvGrpSpPr>
        <p:cNvPr id="1" name=""/>
        <p:cNvGrpSpPr/>
        <p:nvPr/>
      </p:nvGrpSpPr>
      <p:grpSpPr>
        <a:xfrm>
          <a:off x="0" y="0"/>
          <a:ext cx="0" cy="0"/>
          <a:chOff x="0" y="0"/>
          <a:chExt cx="0" cy="0"/>
        </a:xfrm>
      </p:grpSpPr>
      <p:sp>
        <p:nvSpPr>
          <p:cNvPr id="17" name="TextBox 16"/>
          <p:cNvSpPr txBox="1"/>
          <p:nvPr/>
        </p:nvSpPr>
        <p:spPr>
          <a:xfrm>
            <a:off x="1219200" y="76200"/>
            <a:ext cx="6705600" cy="184666"/>
          </a:xfrm>
          <a:prstGeom prst="rect">
            <a:avLst/>
          </a:prstGeom>
          <a:noFill/>
        </p:spPr>
        <p:txBody>
          <a:bodyPr wrap="square" lIns="0" tIns="0" rIns="0" bIns="0" rtlCol="0" anchor="ctr" anchorCtr="0">
            <a:spAutoFit/>
          </a:bodyPr>
          <a:lstStyle/>
          <a:p>
            <a:pPr algn="ctr"/>
            <a:r>
              <a:rPr lang="en-US" sz="1200" kern="0" cap="small" spc="200" dirty="0">
                <a:solidFill>
                  <a:srgbClr val="FFFFFF"/>
                </a:solidFill>
                <a:latin typeface="+mj-lt"/>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5" y="1131"/>
            <a:ext cx="8550648" cy="5831719"/>
          </a:xfrm>
          <a:prstGeom prst="rect">
            <a:avLst/>
          </a:prstGeom>
        </p:spPr>
      </p:pic>
      <p:sp>
        <p:nvSpPr>
          <p:cNvPr id="7" name="TextBox 6"/>
          <p:cNvSpPr txBox="1"/>
          <p:nvPr/>
        </p:nvSpPr>
        <p:spPr>
          <a:xfrm>
            <a:off x="296675" y="1545389"/>
            <a:ext cx="3657600" cy="369332"/>
          </a:xfrm>
          <a:prstGeom prst="rect">
            <a:avLst/>
          </a:prstGeom>
          <a:solidFill>
            <a:schemeClr val="bg1">
              <a:alpha val="90000"/>
            </a:schemeClr>
          </a:solidFill>
        </p:spPr>
        <p:txBody>
          <a:bodyPr wrap="square" rtlCol="0">
            <a:spAutoFit/>
          </a:bodyPr>
          <a:lstStyle/>
          <a:p>
            <a:endParaRPr lang="en-US" sz="1800"/>
          </a:p>
        </p:txBody>
      </p:sp>
      <p:grpSp>
        <p:nvGrpSpPr>
          <p:cNvPr id="11" name="Group 10"/>
          <p:cNvGrpSpPr/>
          <p:nvPr/>
        </p:nvGrpSpPr>
        <p:grpSpPr>
          <a:xfrm>
            <a:off x="1438368" y="6397487"/>
            <a:ext cx="6267264" cy="286324"/>
            <a:chOff x="209737" y="6549887"/>
            <a:chExt cx="6267264" cy="286324"/>
          </a:xfrm>
        </p:grpSpPr>
        <p:sp>
          <p:nvSpPr>
            <p:cNvPr id="12"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a:solidFill>
                    <a:srgbClr val="7F7F7F"/>
                  </a:solidFill>
                  <a:latin typeface="Times New Roman" panose="02020603050405020304" pitchFamily="18" charset="0"/>
                  <a:cs typeface="Arial" panose="020B0604020202020204" pitchFamily="34" charset="0"/>
                </a:rPr>
                <a:t>OneAmerica</a:t>
              </a:r>
              <a:r>
                <a:rPr lang="en-US" altLang="en-US" sz="1100" i="1" dirty="0">
                  <a:solidFill>
                    <a:srgbClr val="7F7F7F"/>
                  </a:solidFill>
                  <a:latin typeface="Times New Roman" panose="02020603050405020304" pitchFamily="18" charset="0"/>
                  <a:cs typeface="Arial" panose="020B0604020202020204" pitchFamily="34" charset="0"/>
                </a:rPr>
                <a:t>  |  </a:t>
              </a:r>
              <a:r>
                <a:rPr lang="en-US" altLang="en-US" sz="1100" i="1" dirty="0" err="1">
                  <a:solidFill>
                    <a:srgbClr val="7F7F7F"/>
                  </a:solidFill>
                  <a:latin typeface="Times New Roman" panose="02020603050405020304" pitchFamily="18" charset="0"/>
                  <a:cs typeface="Arial" panose="020B0604020202020204" pitchFamily="34" charset="0"/>
                </a:rPr>
                <a:t>OneAmerica.com</a:t>
              </a:r>
              <a:endParaRPr lang="en-US" altLang="en-US" sz="1100" i="1" dirty="0">
                <a:solidFill>
                  <a:srgbClr val="7F7F7F"/>
                </a:solidFill>
                <a:latin typeface="Times New Roman" panose="02020603050405020304" pitchFamily="18" charset="0"/>
                <a:cs typeface="Arial" panose="020B0604020202020204" pitchFamily="34" charset="0"/>
              </a:endParaRP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
        <p:nvSpPr>
          <p:cNvPr id="16" name="Text Placeholder 2"/>
          <p:cNvSpPr>
            <a:spLocks noGrp="1"/>
          </p:cNvSpPr>
          <p:nvPr>
            <p:ph type="body" idx="1"/>
          </p:nvPr>
        </p:nvSpPr>
        <p:spPr>
          <a:xfrm>
            <a:off x="530354" y="2781246"/>
            <a:ext cx="3096125" cy="1080961"/>
          </a:xfrm>
        </p:spPr>
        <p:txBody>
          <a:bodyPr/>
          <a:lstStyle>
            <a:lvl1pPr marL="0" indent="0" algn="ctr">
              <a:buNone/>
              <a:defRPr sz="1800" i="1">
                <a:latin typeface="+mj-lt"/>
              </a:defRPr>
            </a:lvl1pPr>
          </a:lstStyle>
          <a:p>
            <a:pPr lvl="0"/>
            <a:r>
              <a:rPr lang="en-US"/>
              <a:t>Click to edit Master text styles</a:t>
            </a:r>
          </a:p>
        </p:txBody>
      </p:sp>
      <p:sp>
        <p:nvSpPr>
          <p:cNvPr id="18" name="Title 1"/>
          <p:cNvSpPr>
            <a:spLocks noGrp="1"/>
          </p:cNvSpPr>
          <p:nvPr>
            <p:ph type="title"/>
          </p:nvPr>
        </p:nvSpPr>
        <p:spPr>
          <a:xfrm>
            <a:off x="530354" y="1888551"/>
            <a:ext cx="3096125" cy="850106"/>
          </a:xfrm>
        </p:spPr>
        <p:txBody>
          <a:bodyPr/>
          <a:lstStyle>
            <a:lvl1pPr>
              <a:defRPr sz="2100"/>
            </a:lvl1pPr>
          </a:lstStyle>
          <a:p>
            <a:r>
              <a:rPr lang="en-US"/>
              <a:t>Click to edit Master title style</a:t>
            </a:r>
            <a:endParaRPr lang="en-US" dirty="0"/>
          </a:p>
        </p:txBody>
      </p:sp>
    </p:spTree>
    <p:extLst>
      <p:ext uri="{BB962C8B-B14F-4D97-AF65-F5344CB8AC3E}">
        <p14:creationId xmlns:p14="http://schemas.microsoft.com/office/powerpoint/2010/main" val="2286836319"/>
      </p:ext>
    </p:extLst>
  </p:cSld>
  <p:clrMapOvr>
    <a:masterClrMapping/>
  </p:clrMapOvr>
  <p:extLst mod="1">
    <p:ext uri="{DCECCB84-F9BA-43D5-87BE-67443E8EF086}">
      <p15:sldGuideLst xmlns:p15="http://schemas.microsoft.com/office/powerpoint/2012/main">
        <p15:guide id="1" orient="horz" pos="168" userDrawn="1">
          <p15:clr>
            <a:srgbClr val="FBAE40"/>
          </p15:clr>
        </p15:guide>
        <p15:guide id="2" pos="2160" userDrawn="1">
          <p15:clr>
            <a:srgbClr val="FBAE40"/>
          </p15:clr>
        </p15:guide>
        <p15:guide id="3" orient="horz" pos="2260" userDrawn="1">
          <p15:clr>
            <a:srgbClr val="FBAE40"/>
          </p15:clr>
        </p15:guide>
        <p15:guide id="4" orient="horz" pos="3984" userDrawn="1">
          <p15:clr>
            <a:srgbClr val="FBAE40"/>
          </p15:clr>
        </p15:guide>
        <p15:guide id="5" pos="4230" userDrawn="1">
          <p15:clr>
            <a:srgbClr val="FBAE40"/>
          </p15:clr>
        </p15:guide>
        <p15:guide id="6" pos="90" userDrawn="1">
          <p15:clr>
            <a:srgbClr val="FBAE40"/>
          </p15:clr>
        </p15:guide>
        <p15:guide id="7"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t="-5000" b="8000"/>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14" name="Title 1"/>
          <p:cNvSpPr>
            <a:spLocks noGrp="1"/>
          </p:cNvSpPr>
          <p:nvPr>
            <p:ph type="title"/>
          </p:nvPr>
        </p:nvSpPr>
        <p:spPr>
          <a:xfrm>
            <a:off x="457200" y="960437"/>
            <a:ext cx="8229600" cy="960438"/>
          </a:xfrm>
        </p:spPr>
        <p:txBody>
          <a:bodyPr/>
          <a:lstStyle>
            <a:lvl1pPr>
              <a:defRPr sz="4000" i="0"/>
            </a:lvl1pPr>
          </a:lstStyle>
          <a:p>
            <a:r>
              <a:rPr lang="en-US"/>
              <a:t>Click to edit Master title style</a:t>
            </a:r>
            <a:endParaRPr lang="en-US" dirty="0"/>
          </a:p>
        </p:txBody>
      </p:sp>
    </p:spTree>
    <p:extLst>
      <p:ext uri="{BB962C8B-B14F-4D97-AF65-F5344CB8AC3E}">
        <p14:creationId xmlns:p14="http://schemas.microsoft.com/office/powerpoint/2010/main" val="284181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146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5633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419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768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Title Slide">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t="-533" r="-296"/>
          <a:stretch/>
        </p:blipFill>
        <p:spPr>
          <a:xfrm>
            <a:off x="1161069" y="132301"/>
            <a:ext cx="6949440" cy="4572000"/>
          </a:xfrm>
          <a:prstGeom prst="rect">
            <a:avLst/>
          </a:prstGeom>
        </p:spPr>
      </p:pic>
      <p:sp>
        <p:nvSpPr>
          <p:cNvPr id="3" name="Text Placeholder 2"/>
          <p:cNvSpPr>
            <a:spLocks noGrp="1"/>
          </p:cNvSpPr>
          <p:nvPr>
            <p:ph type="body" idx="1" hasCustomPrompt="1"/>
          </p:nvPr>
        </p:nvSpPr>
        <p:spPr>
          <a:xfrm>
            <a:off x="457199" y="5634978"/>
            <a:ext cx="8229600" cy="622622"/>
          </a:xfrm>
        </p:spPr>
        <p:txBody>
          <a:bodyPr/>
          <a:lstStyle>
            <a:lvl1pPr marL="0" indent="0" algn="ctr">
              <a:buNone/>
              <a:defRPr sz="2400" i="1"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3225800" y="-1346200"/>
            <a:ext cx="184666" cy="369332"/>
          </a:xfrm>
          <a:prstGeom prst="rect">
            <a:avLst/>
          </a:prstGeom>
          <a:noFill/>
        </p:spPr>
        <p:txBody>
          <a:bodyPr wrap="none" rtlCol="0">
            <a:spAutoFit/>
          </a:bodyPr>
          <a:lstStyle/>
          <a:p>
            <a:endParaRPr lang="en-US" dirty="0"/>
          </a:p>
        </p:txBody>
      </p:sp>
      <p:grpSp>
        <p:nvGrpSpPr>
          <p:cNvPr id="11" name="Group 10"/>
          <p:cNvGrpSpPr/>
          <p:nvPr userDrawn="1"/>
        </p:nvGrpSpPr>
        <p:grpSpPr>
          <a:xfrm>
            <a:off x="1438368" y="6397487"/>
            <a:ext cx="6267264" cy="286324"/>
            <a:chOff x="209737" y="6549887"/>
            <a:chExt cx="6267264" cy="286324"/>
          </a:xfrm>
        </p:grpSpPr>
        <p:sp>
          <p:nvSpPr>
            <p:cNvPr id="16"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a:solidFill>
                    <a:srgbClr val="7F7F7F"/>
                  </a:solidFill>
                  <a:latin typeface="Times New Roman" panose="02020603050405020304" pitchFamily="18" charset="0"/>
                  <a:cs typeface="Arial" panose="020B0604020202020204" pitchFamily="34" charset="0"/>
                </a:rPr>
                <a:t>OneAmerica</a:t>
              </a:r>
              <a:r>
                <a:rPr lang="en-US" altLang="en-US" sz="1100" i="1" dirty="0">
                  <a:solidFill>
                    <a:srgbClr val="7F7F7F"/>
                  </a:solidFill>
                  <a:latin typeface="Times New Roman" panose="02020603050405020304" pitchFamily="18" charset="0"/>
                  <a:cs typeface="Arial" panose="020B0604020202020204" pitchFamily="34" charset="0"/>
                </a:rPr>
                <a:t>  |  </a:t>
              </a:r>
              <a:r>
                <a:rPr lang="en-US" altLang="en-US" sz="1100" i="1" dirty="0" err="1">
                  <a:solidFill>
                    <a:srgbClr val="7F7F7F"/>
                  </a:solidFill>
                  <a:latin typeface="Times New Roman" panose="02020603050405020304" pitchFamily="18" charset="0"/>
                  <a:cs typeface="Arial" panose="020B0604020202020204" pitchFamily="34" charset="0"/>
                </a:rPr>
                <a:t>OneAmerica.com</a:t>
              </a:r>
              <a:endParaRPr lang="en-US" altLang="en-US" sz="1100" i="1" dirty="0">
                <a:solidFill>
                  <a:srgbClr val="7F7F7F"/>
                </a:solidFill>
                <a:latin typeface="Times New Roman" panose="02020603050405020304" pitchFamily="18" charset="0"/>
                <a:cs typeface="Arial" panose="020B0604020202020204" pitchFamily="34" charset="0"/>
              </a:endParaRPr>
            </a:p>
          </p:txBody>
        </p:sp>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9737" y="6549887"/>
              <a:ext cx="1771463" cy="208722"/>
            </a:xfrm>
            <a:prstGeom prst="rect">
              <a:avLst/>
            </a:prstGeom>
          </p:spPr>
        </p:pic>
      </p:grpSp>
      <p:sp>
        <p:nvSpPr>
          <p:cNvPr id="18" name="Text Placeholder 2"/>
          <p:cNvSpPr>
            <a:spLocks noGrp="1"/>
          </p:cNvSpPr>
          <p:nvPr>
            <p:ph type="body" idx="10" hasCustomPrompt="1"/>
          </p:nvPr>
        </p:nvSpPr>
        <p:spPr>
          <a:xfrm>
            <a:off x="457199" y="5012356"/>
            <a:ext cx="8229600" cy="622622"/>
          </a:xfrm>
        </p:spPr>
        <p:txBody>
          <a:bodyPr/>
          <a:lstStyle>
            <a:lvl1pPr marL="0" indent="0" algn="ctr">
              <a:buNone/>
              <a:defRPr sz="4000" i="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0025334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68">
          <p15:clr>
            <a:srgbClr val="FBAE40"/>
          </p15:clr>
        </p15:guide>
        <p15:guide id="2" pos="120">
          <p15:clr>
            <a:srgbClr val="FBAE40"/>
          </p15:clr>
        </p15:guide>
        <p15:guide id="3" orient="horz" pos="3984">
          <p15:clr>
            <a:srgbClr val="FBAE40"/>
          </p15:clr>
        </p15:guide>
        <p15:guide id="4" pos="5640">
          <p15:clr>
            <a:srgbClr val="FBAE40"/>
          </p15:clr>
        </p15:guide>
        <p15:guide id="5" orient="horz" pos="1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5000" b="1000"/>
          </a:stretch>
        </a:blipFill>
        <a:effectLst/>
      </p:bgPr>
    </p:bg>
    <p:spTree>
      <p:nvGrpSpPr>
        <p:cNvPr id="1" name=""/>
        <p:cNvGrpSpPr/>
        <p:nvPr/>
      </p:nvGrpSpPr>
      <p:grpSpPr>
        <a:xfrm>
          <a:off x="0" y="0"/>
          <a:ext cx="0" cy="0"/>
          <a:chOff x="0" y="0"/>
          <a:chExt cx="0" cy="0"/>
        </a:xfrm>
      </p:grpSpPr>
      <p:sp>
        <p:nvSpPr>
          <p:cNvPr id="1029" name="Title Placeholder 1"/>
          <p:cNvSpPr>
            <a:spLocks noGrp="1"/>
          </p:cNvSpPr>
          <p:nvPr>
            <p:ph type="title"/>
          </p:nvPr>
        </p:nvSpPr>
        <p:spPr bwMode="auto">
          <a:xfrm>
            <a:off x="457200" y="960437"/>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0" name="Text Placeholder 2"/>
          <p:cNvSpPr>
            <a:spLocks noGrp="1"/>
          </p:cNvSpPr>
          <p:nvPr>
            <p:ph type="body" idx="1"/>
          </p:nvPr>
        </p:nvSpPr>
        <p:spPr bwMode="auto">
          <a:xfrm>
            <a:off x="457200" y="20574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16"/>
          <p:cNvSpPr>
            <a:spLocks noGrp="1"/>
          </p:cNvSpPr>
          <p:nvPr>
            <p:ph type="ftr" sz="quarter" idx="3"/>
          </p:nvPr>
        </p:nvSpPr>
        <p:spPr>
          <a:xfrm>
            <a:off x="272062" y="6096002"/>
            <a:ext cx="8507412" cy="152399"/>
          </a:xfrm>
          <a:prstGeom prst="rect">
            <a:avLst/>
          </a:prstGeom>
        </p:spPr>
        <p:txBody>
          <a:bodyPr vert="horz" wrap="square" lIns="0" tIns="45720" rIns="91440" bIns="0" numCol="1" anchor="b" anchorCtr="0" compatLnSpc="1">
            <a:prstTxWarp prst="textNoShape">
              <a:avLst/>
            </a:prstTxWarp>
          </a:bodyPr>
          <a:lstStyle>
            <a:lvl1pPr>
              <a:defRPr sz="900" b="1" smtClean="0"/>
            </a:lvl1pPr>
          </a:lstStyle>
          <a:p>
            <a:endParaRPr lang="en-US"/>
          </a:p>
        </p:txBody>
      </p:sp>
      <p:grpSp>
        <p:nvGrpSpPr>
          <p:cNvPr id="8" name="Group 7"/>
          <p:cNvGrpSpPr/>
          <p:nvPr/>
        </p:nvGrpSpPr>
        <p:grpSpPr>
          <a:xfrm>
            <a:off x="1438368" y="6397487"/>
            <a:ext cx="6267264" cy="286324"/>
            <a:chOff x="209737" y="6549887"/>
            <a:chExt cx="6267264" cy="286324"/>
          </a:xfrm>
        </p:grpSpPr>
        <p:sp>
          <p:nvSpPr>
            <p:cNvPr id="9"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a:solidFill>
                    <a:srgbClr val="7F7F7F"/>
                  </a:solidFill>
                  <a:latin typeface="Times New Roman" panose="02020603050405020304" pitchFamily="18" charset="0"/>
                  <a:cs typeface="Arial" panose="020B0604020202020204" pitchFamily="34" charset="0"/>
                </a:rPr>
                <a:t>OneAmerica</a:t>
              </a:r>
              <a:r>
                <a:rPr lang="en-US" altLang="en-US" sz="1100" i="1" dirty="0">
                  <a:solidFill>
                    <a:srgbClr val="7F7F7F"/>
                  </a:solidFill>
                  <a:latin typeface="Times New Roman" panose="02020603050405020304" pitchFamily="18" charset="0"/>
                  <a:cs typeface="Arial" panose="020B0604020202020204" pitchFamily="34" charset="0"/>
                </a:rPr>
                <a:t>  |  </a:t>
              </a:r>
              <a:r>
                <a:rPr lang="en-US" altLang="en-US" sz="1100" i="1" dirty="0" err="1">
                  <a:solidFill>
                    <a:srgbClr val="7F7F7F"/>
                  </a:solidFill>
                  <a:latin typeface="Times New Roman" panose="02020603050405020304" pitchFamily="18" charset="0"/>
                  <a:cs typeface="Arial" panose="020B0604020202020204" pitchFamily="34" charset="0"/>
                </a:rPr>
                <a:t>OneAmerica.com</a:t>
              </a:r>
              <a:endParaRPr lang="en-US" altLang="en-US" sz="1100" i="1" dirty="0">
                <a:solidFill>
                  <a:srgbClr val="7F7F7F"/>
                </a:solidFill>
                <a:latin typeface="Times New Roman" panose="02020603050405020304" pitchFamily="18" charset="0"/>
                <a:cs typeface="Arial" panose="020B0604020202020204" pitchFamily="34" charset="0"/>
              </a:endParaRPr>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Tree>
    <p:extLst>
      <p:ext uri="{BB962C8B-B14F-4D97-AF65-F5344CB8AC3E}">
        <p14:creationId xmlns:p14="http://schemas.microsoft.com/office/powerpoint/2010/main" val="7826104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81" r:id="rId11"/>
    <p:sldLayoutId id="2147483682" r:id="rId12"/>
    <p:sldLayoutId id="2147483683" r:id="rId13"/>
  </p:sldLayoutIdLst>
  <p:txStyles>
    <p:titleStyle>
      <a:lvl1pPr algn="ctr" defTabSz="457200" rtl="0" eaLnBrk="1" fontAlgn="base" hangingPunct="1">
        <a:spcBef>
          <a:spcPct val="0"/>
        </a:spcBef>
        <a:spcAft>
          <a:spcPct val="0"/>
        </a:spcAft>
        <a:defRPr sz="4400" i="0" kern="1200">
          <a:solidFill>
            <a:schemeClr val="tx1"/>
          </a:solidFill>
          <a:latin typeface="+mj-lt"/>
          <a:ea typeface="ヒラギノ角ゴ Pro W3" pitchFamily="-65" charset="-128"/>
          <a:cs typeface="ヒラギノ角ゴ Pro W3" pitchFamily="-65" charset="-128"/>
        </a:defRPr>
      </a:lvl1pPr>
      <a:lvl2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p:titleStyle>
    <p:body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longtermcare.acl.gov/the-basics/how-much-care-will-you-need.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4.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enworth.com/about-us/industry-expertise/cost-of-care.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longtermcare.acl.gov/the-basics/how-much-care-will-you-need.html"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idx="1"/>
          </p:nvPr>
        </p:nvSpPr>
        <p:spPr>
          <a:xfrm>
            <a:off x="457199" y="5634978"/>
            <a:ext cx="8229600" cy="622622"/>
          </a:xfrm>
        </p:spPr>
        <p:txBody>
          <a:bodyPr/>
          <a:lstStyle/>
          <a:p>
            <a:r>
              <a:rPr lang="en-US" dirty="0"/>
              <a:t>What is the great retirement income gap?</a:t>
            </a:r>
          </a:p>
        </p:txBody>
      </p:sp>
      <p:sp>
        <p:nvSpPr>
          <p:cNvPr id="10" name="Text Placeholder 2"/>
          <p:cNvSpPr>
            <a:spLocks noGrp="1"/>
          </p:cNvSpPr>
          <p:nvPr>
            <p:ph type="body" idx="10"/>
          </p:nvPr>
        </p:nvSpPr>
        <p:spPr>
          <a:xfrm>
            <a:off x="457199" y="5012356"/>
            <a:ext cx="8229600" cy="622622"/>
          </a:xfrm>
        </p:spPr>
        <p:txBody>
          <a:bodyPr/>
          <a:lstStyle/>
          <a:p>
            <a:r>
              <a:rPr lang="en-US" sz="3600" i="1" dirty="0"/>
              <a:t>Their</a:t>
            </a:r>
            <a:r>
              <a:rPr lang="en-US" sz="3600" dirty="0"/>
              <a:t> income gap is </a:t>
            </a:r>
            <a:r>
              <a:rPr lang="en-US" sz="3600" i="1" dirty="0"/>
              <a:t>your</a:t>
            </a:r>
            <a:r>
              <a:rPr lang="en-US" sz="3600" dirty="0"/>
              <a:t> income gap</a:t>
            </a:r>
          </a:p>
        </p:txBody>
      </p:sp>
      <p:sp>
        <p:nvSpPr>
          <p:cNvPr id="2" name="TextBox 1">
            <a:extLst>
              <a:ext uri="{FF2B5EF4-FFF2-40B4-BE49-F238E27FC236}">
                <a16:creationId xmlns:a16="http://schemas.microsoft.com/office/drawing/2014/main" xmlns="" id="{AE40DC47-939B-427E-B856-62BC08767F42}"/>
              </a:ext>
            </a:extLst>
          </p:cNvPr>
          <p:cNvSpPr txBox="1"/>
          <p:nvPr/>
        </p:nvSpPr>
        <p:spPr>
          <a:xfrm>
            <a:off x="8023180" y="6419482"/>
            <a:ext cx="830677" cy="646331"/>
          </a:xfrm>
          <a:prstGeom prst="rect">
            <a:avLst/>
          </a:prstGeom>
          <a:noFill/>
        </p:spPr>
        <p:txBody>
          <a:bodyPr wrap="none" rtlCol="0">
            <a:spAutoFit/>
          </a:bodyPr>
          <a:lstStyle/>
          <a:p>
            <a:r>
              <a:rPr lang="en-US" sz="1200" dirty="0">
                <a:solidFill>
                  <a:srgbClr val="060F18"/>
                </a:solidFill>
              </a:rPr>
              <a:t>PM-1200</a:t>
            </a:r>
            <a:r>
              <a:rPr lang="en-US" sz="1200">
                <a:solidFill>
                  <a:srgbClr val="060F18"/>
                </a:solidFill>
              </a:rPr>
              <a:t/>
            </a:r>
            <a:br>
              <a:rPr lang="en-US" sz="1200">
                <a:solidFill>
                  <a:srgbClr val="060F18"/>
                </a:solidFill>
              </a:rPr>
            </a:br>
            <a:r>
              <a:rPr lang="en-US" sz="1100" i="1">
                <a:solidFill>
                  <a:srgbClr val="060F18"/>
                </a:solidFill>
              </a:rPr>
              <a:t>19-01573</a:t>
            </a:r>
            <a:endParaRPr lang="en-US" sz="1200" i="1" dirty="0">
              <a:solidFill>
                <a:srgbClr val="060F18"/>
              </a:solidFill>
            </a:endParaRPr>
          </a:p>
          <a:p>
            <a:endParaRPr lang="en-US" sz="1200" dirty="0">
              <a:solidFill>
                <a:srgbClr val="060F18"/>
              </a:solidFill>
            </a:endParaRPr>
          </a:p>
        </p:txBody>
      </p:sp>
      <p:sp>
        <p:nvSpPr>
          <p:cNvPr id="6" name="TextBox 5">
            <a:extLst>
              <a:ext uri="{FF2B5EF4-FFF2-40B4-BE49-F238E27FC236}">
                <a16:creationId xmlns:a16="http://schemas.microsoft.com/office/drawing/2014/main" xmlns="" id="{2E59C237-A72F-49B4-A2F2-7A64A4126255}"/>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45257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0031" y="5734129"/>
            <a:ext cx="4351969" cy="430887"/>
          </a:xfrm>
          <a:prstGeom prst="rect">
            <a:avLst/>
          </a:prstGeom>
        </p:spPr>
        <p:txBody>
          <a:bodyPr wrap="square">
            <a:spAutoFit/>
          </a:bodyPr>
          <a:lstStyle/>
          <a:p>
            <a:r>
              <a:rPr lang="en-US" sz="1100" dirty="0">
                <a:solidFill>
                  <a:srgbClr val="060F18"/>
                </a:solidFill>
                <a:latin typeface="Arial Narrow" panose="020B0606020202030204" pitchFamily="34" charset="0"/>
              </a:rPr>
              <a:t>Source: </a:t>
            </a:r>
            <a:r>
              <a:rPr lang="en-US" sz="1100" i="1" dirty="0">
                <a:solidFill>
                  <a:srgbClr val="060F18"/>
                </a:solidFill>
                <a:latin typeface="Arial Narrow" panose="020B0606020202030204" pitchFamily="34" charset="0"/>
                <a:hlinkClick r:id="rId3"/>
              </a:rPr>
              <a:t>https://longtermcare.acl.gov/the-basics/how-much-care-will-you-need.html</a:t>
            </a:r>
            <a:r>
              <a:rPr lang="en-US" sz="1100" i="1" dirty="0">
                <a:solidFill>
                  <a:srgbClr val="060F18"/>
                </a:solidFill>
                <a:latin typeface="Arial Narrow" panose="020B0606020202030204" pitchFamily="34" charset="0"/>
              </a:rPr>
              <a:t> </a:t>
            </a:r>
            <a:r>
              <a:rPr lang="en-US" sz="1100" dirty="0">
                <a:solidFill>
                  <a:srgbClr val="060F18"/>
                </a:solidFill>
                <a:latin typeface="Arial Narrow" panose="020B0606020202030204" pitchFamily="34" charset="0"/>
              </a:rPr>
              <a:t>Web. Accessed March 25, 2019.</a:t>
            </a:r>
          </a:p>
        </p:txBody>
      </p:sp>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Who needs care?</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Statistics that matter</a:t>
            </a:r>
          </a:p>
        </p:txBody>
      </p:sp>
      <p:grpSp>
        <p:nvGrpSpPr>
          <p:cNvPr id="19" name="Group 18"/>
          <p:cNvGrpSpPr/>
          <p:nvPr/>
        </p:nvGrpSpPr>
        <p:grpSpPr>
          <a:xfrm>
            <a:off x="1796893" y="1351508"/>
            <a:ext cx="2306185" cy="4247317"/>
            <a:chOff x="1796893" y="1351508"/>
            <a:chExt cx="2306185" cy="4247317"/>
          </a:xfrm>
        </p:grpSpPr>
        <p:sp>
          <p:nvSpPr>
            <p:cNvPr id="10" name="Rectangle 9"/>
            <p:cNvSpPr/>
            <p:nvPr/>
          </p:nvSpPr>
          <p:spPr>
            <a:xfrm>
              <a:off x="1796893" y="1351508"/>
              <a:ext cx="2306185" cy="4247317"/>
            </a:xfrm>
            <a:prstGeom prst="rect">
              <a:avLst/>
            </a:prstGeom>
            <a:solidFill>
              <a:srgbClr val="496E94"/>
            </a:solidFill>
          </p:spPr>
          <p:txBody>
            <a:bodyPr wrap="square">
              <a:spAutoFit/>
            </a:bodyPr>
            <a:lstStyle/>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r>
                <a:rPr lang="en-US" dirty="0">
                  <a:solidFill>
                    <a:srgbClr val="FFFFFF"/>
                  </a:solidFill>
                  <a:latin typeface="Arial Narrow" panose="020B0606020202030204" pitchFamily="34" charset="0"/>
                </a:rPr>
                <a:t/>
              </a:r>
              <a:br>
                <a:rPr lang="en-US" dirty="0">
                  <a:solidFill>
                    <a:srgbClr val="FFFFFF"/>
                  </a:solidFill>
                  <a:latin typeface="Arial Narrow" panose="020B0606020202030204" pitchFamily="34" charset="0"/>
                </a:rPr>
              </a:br>
              <a:endParaRPr lang="en-US" dirty="0">
                <a:solidFill>
                  <a:srgbClr val="FFFFFF"/>
                </a:solidFill>
                <a:latin typeface="Arial Narrow" panose="020B0606020202030204" pitchFamily="34" charset="0"/>
              </a:endParaRPr>
            </a:p>
            <a:p>
              <a:pPr algn="ctr"/>
              <a:r>
                <a:rPr lang="en-US" dirty="0">
                  <a:solidFill>
                    <a:srgbClr val="FFFFFF"/>
                  </a:solidFill>
                  <a:latin typeface="Arial Narrow" panose="020B0606020202030204" pitchFamily="34" charset="0"/>
                </a:rPr>
                <a:t>An American turning 65 today has a nearly 70% chance of requiring of LTC services in their lifetimes.</a:t>
              </a:r>
            </a:p>
          </p:txBody>
        </p:sp>
        <p:sp>
          <p:nvSpPr>
            <p:cNvPr id="18" name="Oval 17"/>
            <p:cNvSpPr/>
            <p:nvPr/>
          </p:nvSpPr>
          <p:spPr>
            <a:xfrm>
              <a:off x="1865366" y="1465384"/>
              <a:ext cx="2157046" cy="2110154"/>
            </a:xfrm>
            <a:prstGeom prst="ellipse">
              <a:avLst/>
            </a:prstGeom>
            <a:solidFill>
              <a:srgbClr val="EAEA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400" b="1" dirty="0">
                  <a:solidFill>
                    <a:srgbClr val="496E94"/>
                  </a:solidFill>
                  <a:latin typeface="Arial Narrow" panose="020B0606020202030204" pitchFamily="34" charset="0"/>
                </a:rPr>
                <a:t>70%</a:t>
              </a:r>
            </a:p>
          </p:txBody>
        </p:sp>
      </p:grpSp>
      <p:grpSp>
        <p:nvGrpSpPr>
          <p:cNvPr id="22" name="Group 21"/>
          <p:cNvGrpSpPr/>
          <p:nvPr/>
        </p:nvGrpSpPr>
        <p:grpSpPr>
          <a:xfrm>
            <a:off x="4905853" y="1351507"/>
            <a:ext cx="2306185" cy="4247317"/>
            <a:chOff x="4905853" y="1351508"/>
            <a:chExt cx="2306185" cy="3970318"/>
          </a:xfrm>
        </p:grpSpPr>
        <p:sp>
          <p:nvSpPr>
            <p:cNvPr id="20" name="Rectangle 19"/>
            <p:cNvSpPr/>
            <p:nvPr/>
          </p:nvSpPr>
          <p:spPr>
            <a:xfrm>
              <a:off x="4905853" y="1351508"/>
              <a:ext cx="2306185" cy="3970318"/>
            </a:xfrm>
            <a:prstGeom prst="rect">
              <a:avLst/>
            </a:prstGeom>
            <a:solidFill>
              <a:srgbClr val="496E94"/>
            </a:solidFill>
          </p:spPr>
          <p:txBody>
            <a:bodyPr wrap="square">
              <a:spAutoFit/>
            </a:bodyPr>
            <a:lstStyle/>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endParaRPr lang="en-US" dirty="0">
                <a:solidFill>
                  <a:srgbClr val="FFFFFF"/>
                </a:solidFill>
                <a:latin typeface="Arial Narrow" panose="020B0606020202030204" pitchFamily="34" charset="0"/>
              </a:endParaRPr>
            </a:p>
            <a:p>
              <a:pPr algn="ctr"/>
              <a:r>
                <a:rPr lang="en-US" dirty="0">
                  <a:solidFill>
                    <a:srgbClr val="FFFFFF"/>
                  </a:solidFill>
                  <a:latin typeface="Arial Narrow" panose="020B0606020202030204" pitchFamily="34" charset="0"/>
                </a:rPr>
                <a:t/>
              </a:r>
              <a:br>
                <a:rPr lang="en-US" dirty="0">
                  <a:solidFill>
                    <a:srgbClr val="FFFFFF"/>
                  </a:solidFill>
                  <a:latin typeface="Arial Narrow" panose="020B0606020202030204" pitchFamily="34" charset="0"/>
                </a:rPr>
              </a:br>
              <a:endParaRPr lang="en-US" dirty="0">
                <a:solidFill>
                  <a:srgbClr val="FFFFFF"/>
                </a:solidFill>
                <a:latin typeface="Arial Narrow" panose="020B0606020202030204" pitchFamily="34" charset="0"/>
              </a:endParaRPr>
            </a:p>
            <a:p>
              <a:pPr algn="ctr"/>
              <a:r>
                <a:rPr lang="en-US" dirty="0">
                  <a:solidFill>
                    <a:srgbClr val="FFFFFF"/>
                  </a:solidFill>
                  <a:latin typeface="Arial Narrow" panose="020B0606020202030204" pitchFamily="34" charset="0"/>
                </a:rPr>
                <a:t>And of those needing care, 20% will need </a:t>
              </a:r>
              <a:br>
                <a:rPr lang="en-US" dirty="0">
                  <a:solidFill>
                    <a:srgbClr val="FFFFFF"/>
                  </a:solidFill>
                  <a:latin typeface="Arial Narrow" panose="020B0606020202030204" pitchFamily="34" charset="0"/>
                </a:rPr>
              </a:br>
              <a:r>
                <a:rPr lang="en-US" dirty="0">
                  <a:solidFill>
                    <a:srgbClr val="FFFFFF"/>
                  </a:solidFill>
                  <a:latin typeface="Arial Narrow" panose="020B0606020202030204" pitchFamily="34" charset="0"/>
                </a:rPr>
                <a:t>it for longer than five years. </a:t>
              </a:r>
            </a:p>
          </p:txBody>
        </p:sp>
        <p:sp>
          <p:nvSpPr>
            <p:cNvPr id="21" name="Oval 20"/>
            <p:cNvSpPr/>
            <p:nvPr/>
          </p:nvSpPr>
          <p:spPr>
            <a:xfrm>
              <a:off x="4980422" y="1465384"/>
              <a:ext cx="2157046" cy="2110154"/>
            </a:xfrm>
            <a:prstGeom prst="ellipse">
              <a:avLst/>
            </a:prstGeom>
            <a:solidFill>
              <a:srgbClr val="EAEA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400" b="1" dirty="0">
                  <a:solidFill>
                    <a:srgbClr val="496E94"/>
                  </a:solidFill>
                  <a:latin typeface="Arial Narrow" panose="020B0606020202030204" pitchFamily="34" charset="0"/>
                </a:rPr>
                <a:t>20%</a:t>
              </a:r>
            </a:p>
          </p:txBody>
        </p:sp>
      </p:grpSp>
      <p:sp>
        <p:nvSpPr>
          <p:cNvPr id="11" name="TextBox 10">
            <a:extLst>
              <a:ext uri="{FF2B5EF4-FFF2-40B4-BE49-F238E27FC236}">
                <a16:creationId xmlns:a16="http://schemas.microsoft.com/office/drawing/2014/main" xmlns="" id="{823FFA2E-75DB-48F8-B826-98B0F9F5FBFA}"/>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60419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What is long-term care? </a:t>
            </a:r>
          </a:p>
          <a:p>
            <a:r>
              <a:rPr lang="en-US" i="1" dirty="0">
                <a:solidFill>
                  <a:srgbClr val="000000"/>
                </a:solidFill>
                <a:latin typeface="Georgia" charset="0"/>
                <a:ea typeface="Georgia" charset="0"/>
                <a:cs typeface="Georgia" charset="0"/>
              </a:rPr>
              <a:t>Different meanings </a:t>
            </a:r>
          </a:p>
        </p:txBody>
      </p:sp>
      <p:sp>
        <p:nvSpPr>
          <p:cNvPr id="5" name="Content Placeholder 2"/>
          <p:cNvSpPr>
            <a:spLocks noGrp="1"/>
          </p:cNvSpPr>
          <p:nvPr>
            <p:ph idx="1"/>
          </p:nvPr>
        </p:nvSpPr>
        <p:spPr>
          <a:xfrm>
            <a:off x="4731578" y="1737361"/>
            <a:ext cx="3945062" cy="3543928"/>
          </a:xfrm>
        </p:spPr>
        <p:txBody>
          <a:bodyPr>
            <a:normAutofit/>
          </a:bodyPr>
          <a:lstStyle/>
          <a:p>
            <a:pPr>
              <a:lnSpc>
                <a:spcPct val="200000"/>
              </a:lnSpc>
              <a:spcBef>
                <a:spcPts val="0"/>
              </a:spcBef>
            </a:pPr>
            <a:r>
              <a:rPr lang="en-US" sz="2400" dirty="0">
                <a:solidFill>
                  <a:srgbClr val="060F18"/>
                </a:solidFill>
                <a:latin typeface="Arial Narrow" panose="020B0606020202030204" pitchFamily="34" charset="0"/>
              </a:rPr>
              <a:t>Statistics? </a:t>
            </a:r>
          </a:p>
          <a:p>
            <a:pPr>
              <a:lnSpc>
                <a:spcPct val="200000"/>
              </a:lnSpc>
              <a:spcBef>
                <a:spcPts val="0"/>
              </a:spcBef>
            </a:pPr>
            <a:r>
              <a:rPr lang="en-US" sz="2400" dirty="0">
                <a:solidFill>
                  <a:srgbClr val="060F18"/>
                </a:solidFill>
                <a:latin typeface="Arial Narrow" panose="020B0606020202030204" pitchFamily="34" charset="0"/>
              </a:rPr>
              <a:t>Facilities?</a:t>
            </a:r>
          </a:p>
          <a:p>
            <a:pPr>
              <a:lnSpc>
                <a:spcPct val="200000"/>
              </a:lnSpc>
              <a:spcBef>
                <a:spcPts val="0"/>
              </a:spcBef>
            </a:pPr>
            <a:r>
              <a:rPr lang="en-US" sz="2400" dirty="0">
                <a:solidFill>
                  <a:srgbClr val="060F18"/>
                </a:solidFill>
                <a:latin typeface="Arial Narrow" panose="020B0606020202030204" pitchFamily="34" charset="0"/>
              </a:rPr>
              <a:t>Emotional conversations?</a:t>
            </a:r>
          </a:p>
        </p:txBody>
      </p:sp>
      <p:pic>
        <p:nvPicPr>
          <p:cNvPr id="6" name="Picture 5"/>
          <p:cNvPicPr>
            <a:picLocks noChangeAspect="1"/>
          </p:cNvPicPr>
          <p:nvPr/>
        </p:nvPicPr>
        <p:blipFill>
          <a:blip r:embed="rId3"/>
          <a:stretch>
            <a:fillRect/>
          </a:stretch>
        </p:blipFill>
        <p:spPr>
          <a:xfrm>
            <a:off x="682942" y="1836417"/>
            <a:ext cx="3782377" cy="3775090"/>
          </a:xfrm>
          <a:prstGeom prst="rect">
            <a:avLst/>
          </a:prstGeom>
        </p:spPr>
      </p:pic>
      <p:sp>
        <p:nvSpPr>
          <p:cNvPr id="7" name="TextBox 6">
            <a:extLst>
              <a:ext uri="{FF2B5EF4-FFF2-40B4-BE49-F238E27FC236}">
                <a16:creationId xmlns:a16="http://schemas.microsoft.com/office/drawing/2014/main" xmlns="" id="{5EF0D77C-8A27-481A-B5B4-ABBD7A822855}"/>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1983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5"/>
          <p:cNvSpPr txBox="1">
            <a:spLocks/>
          </p:cNvSpPr>
          <p:nvPr/>
        </p:nvSpPr>
        <p:spPr bwMode="auto">
          <a:xfrm>
            <a:off x="1036320" y="1508760"/>
            <a:ext cx="7360920" cy="3459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i="0" kern="1200">
                <a:solidFill>
                  <a:schemeClr val="tx1"/>
                </a:solidFill>
                <a:latin typeface="+mj-lt"/>
                <a:ea typeface="ヒラギノ角ゴ Pro W3" pitchFamily="-65" charset="-128"/>
                <a:cs typeface="ヒラギノ角ゴ Pro W3" pitchFamily="-65" charset="-128"/>
              </a:defRPr>
            </a:lvl1pPr>
            <a:lvl2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a:lstStyle>
          <a:p>
            <a:pPr algn="l"/>
            <a:endParaRPr lang="en-US" sz="2800" u="sng" dirty="0">
              <a:solidFill>
                <a:srgbClr val="060F18"/>
              </a:solidFill>
              <a:latin typeface="Arial Narrow" panose="020B0606020202030204" pitchFamily="34" charset="0"/>
            </a:endParaRPr>
          </a:p>
          <a:p>
            <a:pPr marL="571500" indent="-571500" algn="l">
              <a:buFont typeface="Arial" panose="020B0604020202020204" pitchFamily="34" charset="0"/>
              <a:buChar char="•"/>
            </a:pPr>
            <a:r>
              <a:rPr lang="en-US" sz="2800" dirty="0">
                <a:solidFill>
                  <a:srgbClr val="060F18"/>
                </a:solidFill>
                <a:latin typeface="Arial Narrow" panose="020B0606020202030204" pitchFamily="34" charset="0"/>
              </a:rPr>
              <a:t>Another retirement expense that causes their income needs to increase, and…</a:t>
            </a:r>
          </a:p>
          <a:p>
            <a:pPr marL="571500" indent="-571500" algn="l">
              <a:buFont typeface="Arial" panose="020B0604020202020204" pitchFamily="34" charset="0"/>
              <a:buChar char="•"/>
            </a:pPr>
            <a:endParaRPr lang="en-US" sz="2800" u="sng" dirty="0">
              <a:solidFill>
                <a:srgbClr val="060F18"/>
              </a:solidFill>
              <a:latin typeface="Arial Narrow" panose="020B0606020202030204" pitchFamily="34" charset="0"/>
            </a:endParaRPr>
          </a:p>
          <a:p>
            <a:pPr marL="571500" indent="-571500" algn="l">
              <a:buFont typeface="Arial" panose="020B0604020202020204" pitchFamily="34" charset="0"/>
              <a:buChar char="•"/>
            </a:pPr>
            <a:r>
              <a:rPr lang="en-US" sz="2800" dirty="0">
                <a:solidFill>
                  <a:srgbClr val="060F18"/>
                </a:solidFill>
                <a:latin typeface="Arial Narrow" panose="020B0606020202030204" pitchFamily="34" charset="0"/>
              </a:rPr>
              <a:t>The income required to cover this retirement expense.</a:t>
            </a:r>
          </a:p>
          <a:p>
            <a:pPr algn="l"/>
            <a:endParaRPr lang="en-US" sz="2800" dirty="0">
              <a:solidFill>
                <a:srgbClr val="060F18"/>
              </a:solidFill>
              <a:latin typeface="Arial Narrow" panose="020B0606020202030204" pitchFamily="34" charset="0"/>
            </a:endParaRPr>
          </a:p>
          <a:p>
            <a:pPr algn="l"/>
            <a:endParaRPr lang="en-US" sz="2800" dirty="0">
              <a:solidFill>
                <a:srgbClr val="060F18"/>
              </a:solidFill>
              <a:latin typeface="Arial Narrow" panose="020B0606020202030204" pitchFamily="34" charset="0"/>
            </a:endParaRPr>
          </a:p>
        </p:txBody>
      </p:sp>
      <p:sp>
        <p:nvSpPr>
          <p:cNvPr id="7" name="TextBox 6"/>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LTC is simply…</a:t>
            </a:r>
          </a:p>
          <a:p>
            <a:r>
              <a:rPr lang="en-US" i="1" dirty="0">
                <a:solidFill>
                  <a:srgbClr val="000000"/>
                </a:solidFill>
                <a:latin typeface="Georgia" charset="0"/>
                <a:ea typeface="Georgia" charset="0"/>
                <a:cs typeface="Georgia" charset="0"/>
              </a:rPr>
              <a:t>Another bill to pay</a:t>
            </a:r>
          </a:p>
        </p:txBody>
      </p:sp>
      <p:sp>
        <p:nvSpPr>
          <p:cNvPr id="4" name="TextBox 3">
            <a:extLst>
              <a:ext uri="{FF2B5EF4-FFF2-40B4-BE49-F238E27FC236}">
                <a16:creationId xmlns:a16="http://schemas.microsoft.com/office/drawing/2014/main" xmlns="" id="{3449FF90-490B-4FB9-A332-1B80F333C9E1}"/>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5052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513"/>
            <a:ext cx="8229600" cy="4038600"/>
          </a:xfrm>
        </p:spPr>
        <p:txBody>
          <a:bodyPr/>
          <a:lstStyle/>
          <a:p>
            <a:pPr marL="0" indent="0" algn="ctr">
              <a:buNone/>
            </a:pPr>
            <a:r>
              <a:rPr lang="en-US" sz="2600" b="1" i="1" dirty="0">
                <a:solidFill>
                  <a:srgbClr val="060F18"/>
                </a:solidFill>
                <a:latin typeface="Arial Narrow" panose="020B0606020202030204" pitchFamily="34" charset="0"/>
              </a:rPr>
              <a:t>“In your retirement years, what could cause your </a:t>
            </a:r>
            <a:br>
              <a:rPr lang="en-US" sz="2600" b="1" i="1" dirty="0">
                <a:solidFill>
                  <a:srgbClr val="060F18"/>
                </a:solidFill>
                <a:latin typeface="Arial Narrow" panose="020B0606020202030204" pitchFamily="34" charset="0"/>
              </a:rPr>
            </a:br>
            <a:r>
              <a:rPr lang="en-US" sz="2600" b="1" i="1" dirty="0">
                <a:solidFill>
                  <a:srgbClr val="060F18"/>
                </a:solidFill>
                <a:latin typeface="Arial Narrow" panose="020B0606020202030204" pitchFamily="34" charset="0"/>
              </a:rPr>
              <a:t>expenses to outweigh your income?”</a:t>
            </a:r>
          </a:p>
          <a:p>
            <a:pPr algn="ctr"/>
            <a:endParaRPr lang="en-US" sz="2600" dirty="0">
              <a:solidFill>
                <a:srgbClr val="060F18"/>
              </a:solidFill>
              <a:latin typeface="Arial Narrow" panose="020B0606020202030204" pitchFamily="34" charset="0"/>
            </a:endParaRPr>
          </a:p>
          <a:p>
            <a:pPr marL="0" indent="0" algn="ctr">
              <a:buNone/>
            </a:pPr>
            <a:r>
              <a:rPr lang="en-US" sz="2200" dirty="0">
                <a:solidFill>
                  <a:srgbClr val="060F18"/>
                </a:solidFill>
                <a:latin typeface="Arial Narrow" panose="020B0606020202030204" pitchFamily="34" charset="0"/>
              </a:rPr>
              <a:t>For example, you are living well on $200,000 per year. </a:t>
            </a:r>
            <a:br>
              <a:rPr lang="en-US" sz="2200" dirty="0">
                <a:solidFill>
                  <a:srgbClr val="060F18"/>
                </a:solidFill>
                <a:latin typeface="Arial Narrow" panose="020B0606020202030204" pitchFamily="34" charset="0"/>
              </a:rPr>
            </a:br>
            <a:r>
              <a:rPr lang="en-US" sz="2200" dirty="0">
                <a:solidFill>
                  <a:srgbClr val="060F18"/>
                </a:solidFill>
                <a:latin typeface="Arial Narrow" panose="020B0606020202030204" pitchFamily="34" charset="0"/>
              </a:rPr>
              <a:t>One day you call me to say you need to begin taking out an </a:t>
            </a:r>
            <a:br>
              <a:rPr lang="en-US" sz="2200" dirty="0">
                <a:solidFill>
                  <a:srgbClr val="060F18"/>
                </a:solidFill>
                <a:latin typeface="Arial Narrow" panose="020B0606020202030204" pitchFamily="34" charset="0"/>
              </a:rPr>
            </a:br>
            <a:r>
              <a:rPr lang="en-US" sz="2200" dirty="0">
                <a:solidFill>
                  <a:srgbClr val="060F18"/>
                </a:solidFill>
                <a:latin typeface="Arial Narrow" panose="020B0606020202030204" pitchFamily="34" charset="0"/>
              </a:rPr>
              <a:t>additional 50-70% more</a:t>
            </a:r>
            <a:r>
              <a:rPr lang="en-US" sz="2200" b="1" i="1" dirty="0">
                <a:solidFill>
                  <a:srgbClr val="060F18"/>
                </a:solidFill>
                <a:latin typeface="Arial Narrow" panose="020B0606020202030204" pitchFamily="34" charset="0"/>
              </a:rPr>
              <a:t> </a:t>
            </a:r>
            <a:r>
              <a:rPr lang="en-US" sz="2200" dirty="0">
                <a:solidFill>
                  <a:srgbClr val="060F18"/>
                </a:solidFill>
                <a:latin typeface="Arial Narrow" panose="020B0606020202030204" pitchFamily="34" charset="0"/>
              </a:rPr>
              <a:t>every year in addition to the </a:t>
            </a:r>
            <a:br>
              <a:rPr lang="en-US" sz="2200" dirty="0">
                <a:solidFill>
                  <a:srgbClr val="060F18"/>
                </a:solidFill>
                <a:latin typeface="Arial Narrow" panose="020B0606020202030204" pitchFamily="34" charset="0"/>
              </a:rPr>
            </a:br>
            <a:r>
              <a:rPr lang="en-US" sz="2200" dirty="0">
                <a:solidFill>
                  <a:srgbClr val="060F18"/>
                </a:solidFill>
                <a:latin typeface="Arial Narrow" panose="020B0606020202030204" pitchFamily="34" charset="0"/>
              </a:rPr>
              <a:t>$200,000 you’re already using.</a:t>
            </a:r>
            <a:br>
              <a:rPr lang="en-US" sz="2200" dirty="0">
                <a:solidFill>
                  <a:srgbClr val="060F18"/>
                </a:solidFill>
                <a:latin typeface="Arial Narrow" panose="020B0606020202030204" pitchFamily="34" charset="0"/>
              </a:rPr>
            </a:br>
            <a:endParaRPr lang="en-US" sz="2200" dirty="0">
              <a:solidFill>
                <a:srgbClr val="060F18"/>
              </a:solidFill>
              <a:latin typeface="Arial Narrow" panose="020B0606020202030204" pitchFamily="34" charset="0"/>
            </a:endParaRPr>
          </a:p>
          <a:p>
            <a:pPr marL="0" indent="0" algn="ctr">
              <a:buNone/>
            </a:pPr>
            <a:r>
              <a:rPr lang="en-US" sz="2600" b="1" dirty="0">
                <a:solidFill>
                  <a:srgbClr val="060F18"/>
                </a:solidFill>
                <a:latin typeface="Arial Narrow" panose="020B0606020202030204" pitchFamily="34" charset="0"/>
              </a:rPr>
              <a:t>What might happen in your life to </a:t>
            </a:r>
            <a:br>
              <a:rPr lang="en-US" sz="2600" b="1" dirty="0">
                <a:solidFill>
                  <a:srgbClr val="060F18"/>
                </a:solidFill>
                <a:latin typeface="Arial Narrow" panose="020B0606020202030204" pitchFamily="34" charset="0"/>
              </a:rPr>
            </a:br>
            <a:r>
              <a:rPr lang="en-US" sz="2600" b="1" dirty="0">
                <a:solidFill>
                  <a:srgbClr val="060F18"/>
                </a:solidFill>
                <a:latin typeface="Arial Narrow" panose="020B0606020202030204" pitchFamily="34" charset="0"/>
              </a:rPr>
              <a:t>cause this situation?</a:t>
            </a:r>
          </a:p>
          <a:p>
            <a:endParaRPr lang="en-US" dirty="0">
              <a:solidFill>
                <a:srgbClr val="060F18"/>
              </a:solidFill>
              <a:latin typeface="Arial Narrow" panose="020B0606020202030204" pitchFamily="34" charset="0"/>
            </a:endParaRPr>
          </a:p>
        </p:txBody>
      </p:sp>
      <p:sp>
        <p:nvSpPr>
          <p:cNvPr id="4" name="TextBox 3"/>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Questions to ask</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Explaining the concept to your clients</a:t>
            </a:r>
          </a:p>
        </p:txBody>
      </p:sp>
      <p:sp>
        <p:nvSpPr>
          <p:cNvPr id="5" name="TextBox 4">
            <a:extLst>
              <a:ext uri="{FF2B5EF4-FFF2-40B4-BE49-F238E27FC236}">
                <a16:creationId xmlns:a16="http://schemas.microsoft.com/office/drawing/2014/main" xmlns="" id="{D59A5C6D-EAF8-4524-8774-06F37F9B6AE5}"/>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0221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5880"/>
            <a:ext cx="8229600" cy="4038600"/>
          </a:xfrm>
        </p:spPr>
        <p:txBody>
          <a:bodyPr/>
          <a:lstStyle/>
          <a:p>
            <a:pPr marL="0" indent="0" algn="ctr">
              <a:buNone/>
            </a:pPr>
            <a:endParaRPr lang="en-US" sz="4000" b="1" i="1" dirty="0">
              <a:solidFill>
                <a:srgbClr val="060F18"/>
              </a:solidFill>
              <a:latin typeface="Arial Narrow" panose="020B0606020202030204" pitchFamily="34" charset="0"/>
              <a:cs typeface="Arial" panose="020B0604020202020204" pitchFamily="34" charset="0"/>
            </a:endParaRPr>
          </a:p>
          <a:p>
            <a:pPr marL="0" indent="0" algn="ctr">
              <a:buNone/>
            </a:pPr>
            <a:endParaRPr lang="en-US" sz="4000" b="1" i="1" dirty="0">
              <a:solidFill>
                <a:srgbClr val="060F18"/>
              </a:solidFill>
              <a:latin typeface="Arial Narrow" panose="020B0606020202030204" pitchFamily="34" charset="0"/>
              <a:cs typeface="Arial" panose="020B0604020202020204" pitchFamily="34" charset="0"/>
            </a:endParaRPr>
          </a:p>
          <a:p>
            <a:pPr marL="0" indent="0" algn="ctr">
              <a:buNone/>
            </a:pPr>
            <a:r>
              <a:rPr lang="en-US" sz="4000" b="1" i="1" dirty="0">
                <a:solidFill>
                  <a:srgbClr val="060F18"/>
                </a:solidFill>
                <a:latin typeface="Arial Narrow" panose="020B0606020202030204" pitchFamily="34" charset="0"/>
                <a:cs typeface="Arial" panose="020B0604020202020204" pitchFamily="34" charset="0"/>
              </a:rPr>
              <a:t>This</a:t>
            </a:r>
            <a:r>
              <a:rPr lang="en-US" b="1" dirty="0">
                <a:solidFill>
                  <a:srgbClr val="060F18"/>
                </a:solidFill>
                <a:latin typeface="Arial Narrow" panose="020B0606020202030204" pitchFamily="34" charset="0"/>
                <a:cs typeface="Arial" panose="020B0604020202020204" pitchFamily="34" charset="0"/>
              </a:rPr>
              <a:t> is the great retirement income gap.</a:t>
            </a:r>
          </a:p>
          <a:p>
            <a:endParaRPr lang="en-US" sz="3600" dirty="0">
              <a:solidFill>
                <a:srgbClr val="060F18"/>
              </a:solidFill>
              <a:latin typeface="Arial Narrow" panose="020B0606020202030204" pitchFamily="34" charset="0"/>
            </a:endParaRPr>
          </a:p>
        </p:txBody>
      </p:sp>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The realization</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How can they find that additional 50-70% each year?</a:t>
            </a:r>
          </a:p>
        </p:txBody>
      </p:sp>
      <p:sp>
        <p:nvSpPr>
          <p:cNvPr id="4" name="TextBox 3">
            <a:extLst>
              <a:ext uri="{FF2B5EF4-FFF2-40B4-BE49-F238E27FC236}">
                <a16:creationId xmlns:a16="http://schemas.microsoft.com/office/drawing/2014/main" xmlns="" id="{10CCB8EF-BAC1-41F0-A304-00B8630C9949}"/>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4515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9257" b="12636"/>
          <a:stretch/>
        </p:blipFill>
        <p:spPr>
          <a:xfrm>
            <a:off x="2773680" y="2027696"/>
            <a:ext cx="4074784" cy="2605264"/>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8955" b="12125"/>
          <a:stretch/>
        </p:blipFill>
        <p:spPr>
          <a:xfrm>
            <a:off x="2758440" y="2027697"/>
            <a:ext cx="4090022" cy="2620504"/>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8955" b="13659"/>
          <a:stretch/>
        </p:blipFill>
        <p:spPr>
          <a:xfrm>
            <a:off x="2758440" y="2027695"/>
            <a:ext cx="4090022" cy="2574785"/>
          </a:xfrm>
          <a:prstGeom prst="rect">
            <a:avLst/>
          </a:prstGeom>
        </p:spPr>
      </p:pic>
      <p:sp>
        <p:nvSpPr>
          <p:cNvPr id="8" name="Right Arrow 7"/>
          <p:cNvSpPr/>
          <p:nvPr/>
        </p:nvSpPr>
        <p:spPr>
          <a:xfrm>
            <a:off x="1389152" y="3041763"/>
            <a:ext cx="412683" cy="357097"/>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9131" b="11662"/>
          <a:stretch/>
        </p:blipFill>
        <p:spPr>
          <a:xfrm>
            <a:off x="2773680" y="2039888"/>
            <a:ext cx="4064464" cy="2623552"/>
          </a:xfrm>
          <a:prstGeom prst="rect">
            <a:avLst/>
          </a:prstGeom>
        </p:spPr>
      </p:pic>
      <p:sp>
        <p:nvSpPr>
          <p:cNvPr id="12" name="Right Arrow 11"/>
          <p:cNvSpPr/>
          <p:nvPr/>
        </p:nvSpPr>
        <p:spPr>
          <a:xfrm rot="16200000">
            <a:off x="4613780" y="3825497"/>
            <a:ext cx="414863" cy="35522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5400000">
            <a:off x="6183437" y="2658697"/>
            <a:ext cx="630172" cy="274731"/>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The great retirement income gap</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When expenses exceed income</a:t>
            </a:r>
          </a:p>
        </p:txBody>
      </p:sp>
      <p:sp>
        <p:nvSpPr>
          <p:cNvPr id="3" name="TextBox 2"/>
          <p:cNvSpPr txBox="1"/>
          <p:nvPr/>
        </p:nvSpPr>
        <p:spPr>
          <a:xfrm>
            <a:off x="2545080" y="4210539"/>
            <a:ext cx="284052" cy="307777"/>
          </a:xfrm>
          <a:prstGeom prst="rect">
            <a:avLst/>
          </a:prstGeom>
          <a:noFill/>
        </p:spPr>
        <p:txBody>
          <a:bodyPr wrap="none" rtlCol="0">
            <a:spAutoFit/>
          </a:bodyPr>
          <a:lstStyle/>
          <a:p>
            <a:r>
              <a:rPr lang="en-US" sz="1400" b="1" dirty="0"/>
              <a:t>0</a:t>
            </a:r>
          </a:p>
        </p:txBody>
      </p:sp>
      <p:sp>
        <p:nvSpPr>
          <p:cNvPr id="17" name="TextBox 16"/>
          <p:cNvSpPr txBox="1"/>
          <p:nvPr/>
        </p:nvSpPr>
        <p:spPr>
          <a:xfrm>
            <a:off x="2482008" y="3096883"/>
            <a:ext cx="284052" cy="307777"/>
          </a:xfrm>
          <a:prstGeom prst="rect">
            <a:avLst/>
          </a:prstGeom>
          <a:noFill/>
        </p:spPr>
        <p:txBody>
          <a:bodyPr wrap="none" rtlCol="0">
            <a:spAutoFit/>
          </a:bodyPr>
          <a:lstStyle/>
          <a:p>
            <a:r>
              <a:rPr lang="en-US" sz="1400" b="1" dirty="0"/>
              <a:t>$</a:t>
            </a:r>
          </a:p>
        </p:txBody>
      </p:sp>
      <p:sp>
        <p:nvSpPr>
          <p:cNvPr id="4" name="TextBox 3"/>
          <p:cNvSpPr txBox="1"/>
          <p:nvPr/>
        </p:nvSpPr>
        <p:spPr>
          <a:xfrm>
            <a:off x="3997586" y="4815840"/>
            <a:ext cx="2002471" cy="369332"/>
          </a:xfrm>
          <a:prstGeom prst="rect">
            <a:avLst/>
          </a:prstGeom>
          <a:noFill/>
        </p:spPr>
        <p:txBody>
          <a:bodyPr wrap="none" rtlCol="0">
            <a:spAutoFit/>
          </a:bodyPr>
          <a:lstStyle/>
          <a:p>
            <a:r>
              <a:rPr lang="en-US" b="1" dirty="0">
                <a:latin typeface="+mj-lt"/>
              </a:rPr>
              <a:t>Retirement age</a:t>
            </a:r>
          </a:p>
        </p:txBody>
      </p:sp>
      <p:sp>
        <p:nvSpPr>
          <p:cNvPr id="18" name="TextBox 17"/>
          <p:cNvSpPr txBox="1"/>
          <p:nvPr/>
        </p:nvSpPr>
        <p:spPr>
          <a:xfrm rot="16200000">
            <a:off x="1550485" y="3035644"/>
            <a:ext cx="1298753" cy="369332"/>
          </a:xfrm>
          <a:prstGeom prst="rect">
            <a:avLst/>
          </a:prstGeom>
          <a:noFill/>
        </p:spPr>
        <p:txBody>
          <a:bodyPr wrap="none" rtlCol="0">
            <a:spAutoFit/>
          </a:bodyPr>
          <a:lstStyle/>
          <a:p>
            <a:r>
              <a:rPr lang="en-US" b="1" dirty="0">
                <a:latin typeface="+mj-lt"/>
              </a:rPr>
              <a:t>Expenses</a:t>
            </a:r>
          </a:p>
        </p:txBody>
      </p:sp>
      <p:sp>
        <p:nvSpPr>
          <p:cNvPr id="19" name="TextBox 18">
            <a:extLst>
              <a:ext uri="{FF2B5EF4-FFF2-40B4-BE49-F238E27FC236}">
                <a16:creationId xmlns:a16="http://schemas.microsoft.com/office/drawing/2014/main" xmlns="" id="{1760AEF7-E935-4802-9F5D-DA547E760315}"/>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71676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2841"/>
            <a:ext cx="8229600" cy="3936694"/>
          </a:xfrm>
        </p:spPr>
        <p:txBody>
          <a:bodyPr>
            <a:normAutofit/>
          </a:bodyPr>
          <a:lstStyle/>
          <a:p>
            <a:pPr>
              <a:spcAft>
                <a:spcPts val="600"/>
              </a:spcAft>
            </a:pPr>
            <a:r>
              <a:rPr lang="en-US" sz="2400" dirty="0">
                <a:solidFill>
                  <a:srgbClr val="060F18"/>
                </a:solidFill>
                <a:latin typeface="Arial Narrow" panose="020B0606020202030204" pitchFamily="34" charset="0"/>
              </a:rPr>
              <a:t>How could your clients’ sudden need for additional income affect you?</a:t>
            </a:r>
          </a:p>
          <a:p>
            <a:pPr>
              <a:spcAft>
                <a:spcPts val="600"/>
              </a:spcAft>
            </a:pPr>
            <a:endParaRPr lang="en-US" sz="2400" dirty="0">
              <a:solidFill>
                <a:srgbClr val="060F18"/>
              </a:solidFill>
              <a:latin typeface="Arial Narrow" panose="020B0606020202030204" pitchFamily="34" charset="0"/>
            </a:endParaRPr>
          </a:p>
          <a:p>
            <a:pPr>
              <a:spcAft>
                <a:spcPts val="600"/>
              </a:spcAft>
            </a:pPr>
            <a:r>
              <a:rPr lang="en-US" sz="2400" dirty="0">
                <a:solidFill>
                  <a:srgbClr val="060F18"/>
                </a:solidFill>
                <a:latin typeface="Arial Narrow" panose="020B0606020202030204" pitchFamily="34" charset="0"/>
              </a:rPr>
              <a:t>The faster clients withdraw assets under your management, </a:t>
            </a:r>
            <a:br>
              <a:rPr lang="en-US" sz="2400" dirty="0">
                <a:solidFill>
                  <a:srgbClr val="060F18"/>
                </a:solidFill>
                <a:latin typeface="Arial Narrow" panose="020B0606020202030204" pitchFamily="34" charset="0"/>
              </a:rPr>
            </a:br>
            <a:r>
              <a:rPr lang="en-US" sz="2400" dirty="0">
                <a:solidFill>
                  <a:srgbClr val="060F18"/>
                </a:solidFill>
                <a:latin typeface="Arial Narrow" panose="020B0606020202030204" pitchFamily="34" charset="0"/>
              </a:rPr>
              <a:t>the less money you have in turn.</a:t>
            </a:r>
          </a:p>
          <a:p>
            <a:pPr marL="0" indent="0" algn="ctr">
              <a:buNone/>
            </a:pPr>
            <a:endParaRPr lang="en-US" sz="2800" b="1" dirty="0">
              <a:solidFill>
                <a:srgbClr val="060F18"/>
              </a:solidFill>
              <a:latin typeface="Arial Narrow" panose="020B0606020202030204" pitchFamily="34" charset="0"/>
            </a:endParaRPr>
          </a:p>
          <a:p>
            <a:pPr marL="0" indent="0" algn="ctr">
              <a:buNone/>
            </a:pPr>
            <a:r>
              <a:rPr lang="en-US" sz="2800" b="1" dirty="0">
                <a:solidFill>
                  <a:srgbClr val="060F18"/>
                </a:solidFill>
                <a:latin typeface="Arial Narrow" panose="020B0606020202030204" pitchFamily="34" charset="0"/>
              </a:rPr>
              <a:t>Long-term care is an </a:t>
            </a:r>
            <a:r>
              <a:rPr lang="en-US" sz="2800" b="1" i="1" dirty="0">
                <a:solidFill>
                  <a:srgbClr val="060F18"/>
                </a:solidFill>
                <a:latin typeface="Arial Narrow" panose="020B0606020202030204" pitchFamily="34" charset="0"/>
              </a:rPr>
              <a:t>income</a:t>
            </a:r>
            <a:r>
              <a:rPr lang="en-US" sz="2800" b="1" dirty="0">
                <a:solidFill>
                  <a:srgbClr val="060F18"/>
                </a:solidFill>
                <a:latin typeface="Arial Narrow" panose="020B0606020202030204" pitchFamily="34" charset="0"/>
              </a:rPr>
              <a:t> problem </a:t>
            </a:r>
          </a:p>
          <a:p>
            <a:pPr marL="0" indent="0" algn="ctr">
              <a:buNone/>
            </a:pPr>
            <a:r>
              <a:rPr lang="en-US" sz="2800" b="1" dirty="0">
                <a:solidFill>
                  <a:srgbClr val="060F18"/>
                </a:solidFill>
                <a:latin typeface="Arial Narrow" panose="020B0606020202030204" pitchFamily="34" charset="0"/>
              </a:rPr>
              <a:t>not an </a:t>
            </a:r>
            <a:r>
              <a:rPr lang="en-US" sz="2800" b="1" i="1" dirty="0">
                <a:solidFill>
                  <a:srgbClr val="060F18"/>
                </a:solidFill>
                <a:latin typeface="Arial Narrow" panose="020B0606020202030204" pitchFamily="34" charset="0"/>
              </a:rPr>
              <a:t>asset</a:t>
            </a:r>
            <a:r>
              <a:rPr lang="en-US" sz="2800" b="1" dirty="0">
                <a:solidFill>
                  <a:srgbClr val="060F18"/>
                </a:solidFill>
                <a:latin typeface="Arial Narrow" panose="020B0606020202030204" pitchFamily="34" charset="0"/>
              </a:rPr>
              <a:t> problem.</a:t>
            </a:r>
          </a:p>
        </p:txBody>
      </p:sp>
      <p:sp>
        <p:nvSpPr>
          <p:cNvPr id="5" name="TextBox 4"/>
          <p:cNvSpPr txBox="1"/>
          <p:nvPr/>
        </p:nvSpPr>
        <p:spPr>
          <a:xfrm>
            <a:off x="320040" y="200541"/>
            <a:ext cx="7924800" cy="800219"/>
          </a:xfrm>
          <a:prstGeom prst="rect">
            <a:avLst/>
          </a:prstGeom>
          <a:noFill/>
        </p:spPr>
        <p:txBody>
          <a:bodyPr wrap="square" rtlCol="0">
            <a:spAutoFit/>
          </a:bodyPr>
          <a:lstStyle/>
          <a:p>
            <a:r>
              <a:rPr lang="en-US" sz="2800" i="1" dirty="0">
                <a:solidFill>
                  <a:srgbClr val="000000"/>
                </a:solidFill>
                <a:latin typeface="Georgia" charset="0"/>
                <a:ea typeface="Georgia" charset="0"/>
                <a:cs typeface="Georgia" charset="0"/>
              </a:rPr>
              <a:t>Their</a:t>
            </a:r>
            <a:r>
              <a:rPr lang="en-US" sz="2800" dirty="0">
                <a:solidFill>
                  <a:srgbClr val="000000"/>
                </a:solidFill>
                <a:latin typeface="Georgia" charset="0"/>
                <a:ea typeface="Georgia" charset="0"/>
                <a:cs typeface="Georgia" charset="0"/>
              </a:rPr>
              <a:t> income gap is </a:t>
            </a:r>
            <a:r>
              <a:rPr lang="en-US" sz="2800" i="1" dirty="0">
                <a:solidFill>
                  <a:srgbClr val="000000"/>
                </a:solidFill>
                <a:latin typeface="Georgia" charset="0"/>
                <a:ea typeface="Georgia" charset="0"/>
                <a:cs typeface="Georgia" charset="0"/>
              </a:rPr>
              <a:t>your</a:t>
            </a:r>
            <a:r>
              <a:rPr lang="en-US" sz="2800" dirty="0">
                <a:solidFill>
                  <a:srgbClr val="000000"/>
                </a:solidFill>
                <a:latin typeface="Georgia" charset="0"/>
                <a:ea typeface="Georgia" charset="0"/>
                <a:cs typeface="Georgia" charset="0"/>
              </a:rPr>
              <a:t> income gap</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Imagine 70% of your clients needing LTC</a:t>
            </a:r>
          </a:p>
        </p:txBody>
      </p:sp>
      <p:sp>
        <p:nvSpPr>
          <p:cNvPr id="4" name="TextBox 3">
            <a:extLst>
              <a:ext uri="{FF2B5EF4-FFF2-40B4-BE49-F238E27FC236}">
                <a16:creationId xmlns:a16="http://schemas.microsoft.com/office/drawing/2014/main" xmlns="" id="{82A1277B-861C-4C75-BD42-6A42AEA67CBE}"/>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43952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Paying for care</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3 ways to go</a:t>
            </a:r>
          </a:p>
        </p:txBody>
      </p:sp>
      <p:sp>
        <p:nvSpPr>
          <p:cNvPr id="14" name="TextBox 13">
            <a:extLst>
              <a:ext uri="{FF2B5EF4-FFF2-40B4-BE49-F238E27FC236}">
                <a16:creationId xmlns:a16="http://schemas.microsoft.com/office/drawing/2014/main" xmlns="" id="{99ACA878-D0D6-4880-8F18-85C230667279}"/>
              </a:ext>
            </a:extLst>
          </p:cNvPr>
          <p:cNvSpPr txBox="1"/>
          <p:nvPr/>
        </p:nvSpPr>
        <p:spPr>
          <a:xfrm>
            <a:off x="3070902" y="1439625"/>
            <a:ext cx="4905118" cy="923330"/>
          </a:xfrm>
          <a:prstGeom prst="rect">
            <a:avLst/>
          </a:prstGeom>
          <a:noFill/>
        </p:spPr>
        <p:txBody>
          <a:bodyPr wrap="square" rtlCol="0">
            <a:spAutoFit/>
          </a:bodyPr>
          <a:lstStyle/>
          <a:p>
            <a:r>
              <a:rPr lang="en-US" b="1" dirty="0">
                <a:solidFill>
                  <a:srgbClr val="5F5F5F"/>
                </a:solidFill>
                <a:latin typeface="Arial Narrow" panose="020B0606020202030204" pitchFamily="34" charset="0"/>
              </a:rPr>
              <a:t>Government </a:t>
            </a:r>
            <a:br>
              <a:rPr lang="en-US" b="1" dirty="0">
                <a:solidFill>
                  <a:srgbClr val="5F5F5F"/>
                </a:solidFill>
                <a:latin typeface="Arial Narrow" panose="020B0606020202030204" pitchFamily="34" charset="0"/>
              </a:rPr>
            </a:br>
            <a:r>
              <a:rPr lang="en-US" i="1" dirty="0" err="1">
                <a:solidFill>
                  <a:srgbClr val="5F5F5F"/>
                </a:solidFill>
                <a:latin typeface="Arial Narrow" panose="020B0606020202030204" pitchFamily="34" charset="0"/>
              </a:rPr>
              <a:t>Government</a:t>
            </a:r>
            <a:r>
              <a:rPr lang="en-US" i="1" dirty="0">
                <a:solidFill>
                  <a:srgbClr val="5F5F5F"/>
                </a:solidFill>
                <a:latin typeface="Arial Narrow" panose="020B0606020202030204" pitchFamily="34" charset="0"/>
              </a:rPr>
              <a:t> programs, such as Medicaid, may require them to spend down their assets first</a:t>
            </a:r>
            <a:r>
              <a:rPr lang="en-US" i="1" dirty="0">
                <a:latin typeface="Arial Narrow" panose="020B0606020202030204" pitchFamily="34" charset="0"/>
              </a:rPr>
              <a:t>.</a:t>
            </a:r>
          </a:p>
        </p:txBody>
      </p:sp>
      <p:sp>
        <p:nvSpPr>
          <p:cNvPr id="15" name="TextBox 14">
            <a:extLst>
              <a:ext uri="{FF2B5EF4-FFF2-40B4-BE49-F238E27FC236}">
                <a16:creationId xmlns:a16="http://schemas.microsoft.com/office/drawing/2014/main" xmlns="" id="{EBC26FBB-BDCE-481F-B393-E8F01B12BB43}"/>
              </a:ext>
            </a:extLst>
          </p:cNvPr>
          <p:cNvSpPr txBox="1"/>
          <p:nvPr/>
        </p:nvSpPr>
        <p:spPr>
          <a:xfrm>
            <a:off x="3070902" y="4274807"/>
            <a:ext cx="5133718" cy="1200329"/>
          </a:xfrm>
          <a:prstGeom prst="rect">
            <a:avLst/>
          </a:prstGeom>
          <a:noFill/>
        </p:spPr>
        <p:txBody>
          <a:bodyPr wrap="square" rtlCol="0">
            <a:spAutoFit/>
          </a:bodyPr>
          <a:lstStyle/>
          <a:p>
            <a:r>
              <a:rPr lang="en-US" b="1" dirty="0">
                <a:solidFill>
                  <a:srgbClr val="5F5F5F"/>
                </a:solidFill>
                <a:latin typeface="Arial Narrow" panose="020B0606020202030204" pitchFamily="34" charset="0"/>
              </a:rPr>
              <a:t>Long-term care insurance </a:t>
            </a:r>
            <a:br>
              <a:rPr lang="en-US" b="1" dirty="0">
                <a:solidFill>
                  <a:srgbClr val="5F5F5F"/>
                </a:solidFill>
                <a:latin typeface="Arial Narrow" panose="020B0606020202030204" pitchFamily="34" charset="0"/>
              </a:rPr>
            </a:br>
            <a:r>
              <a:rPr lang="en-US" i="1" dirty="0">
                <a:solidFill>
                  <a:srgbClr val="5F5F5F"/>
                </a:solidFill>
                <a:latin typeface="Arial Narrow" panose="020B0606020202030204" pitchFamily="34" charset="0"/>
              </a:rPr>
              <a:t>In many cases, traditional LTCi can be very expensive, hard to qualify for, and to many, viewed as a “use it or lose it” policy.</a:t>
            </a:r>
          </a:p>
        </p:txBody>
      </p:sp>
      <p:cxnSp>
        <p:nvCxnSpPr>
          <p:cNvPr id="16" name="Straight Connector 15">
            <a:extLst>
              <a:ext uri="{FF2B5EF4-FFF2-40B4-BE49-F238E27FC236}">
                <a16:creationId xmlns:a16="http://schemas.microsoft.com/office/drawing/2014/main" xmlns="" id="{F9E91B6A-1DBE-4326-A606-BB686EF7F312}"/>
              </a:ext>
            </a:extLst>
          </p:cNvPr>
          <p:cNvCxnSpPr/>
          <p:nvPr/>
        </p:nvCxnSpPr>
        <p:spPr>
          <a:xfrm>
            <a:off x="762000" y="4115381"/>
            <a:ext cx="7867837" cy="0"/>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xmlns="" id="{4BAD9973-6B75-4147-A0FC-6C3C60033FEC}"/>
              </a:ext>
            </a:extLst>
          </p:cNvPr>
          <p:cNvSpPr txBox="1"/>
          <p:nvPr/>
        </p:nvSpPr>
        <p:spPr>
          <a:xfrm>
            <a:off x="3070902" y="2577851"/>
            <a:ext cx="4817322" cy="1477328"/>
          </a:xfrm>
          <a:prstGeom prst="rect">
            <a:avLst/>
          </a:prstGeom>
          <a:noFill/>
        </p:spPr>
        <p:txBody>
          <a:bodyPr wrap="square" rtlCol="0">
            <a:spAutoFit/>
          </a:bodyPr>
          <a:lstStyle/>
          <a:p>
            <a:r>
              <a:rPr lang="en-US" b="1" dirty="0">
                <a:solidFill>
                  <a:srgbClr val="5F5F5F"/>
                </a:solidFill>
                <a:latin typeface="Arial Narrow" panose="020B0606020202030204" pitchFamily="34" charset="0"/>
              </a:rPr>
              <a:t>Self funding </a:t>
            </a:r>
            <a:br>
              <a:rPr lang="en-US" b="1" dirty="0">
                <a:solidFill>
                  <a:srgbClr val="5F5F5F"/>
                </a:solidFill>
                <a:latin typeface="Arial Narrow" panose="020B0606020202030204" pitchFamily="34" charset="0"/>
              </a:rPr>
            </a:br>
            <a:r>
              <a:rPr lang="en-US" i="1" dirty="0">
                <a:solidFill>
                  <a:srgbClr val="5F5F5F"/>
                </a:solidFill>
                <a:latin typeface="Arial Narrow" panose="020B0606020202030204" pitchFamily="34" charset="0"/>
              </a:rPr>
              <a:t>Requires them to pay out-of-pocket for all expenses. This means paying dollar-for-dollar and could potentially wipe out everything that has been worked for and saved.</a:t>
            </a:r>
          </a:p>
        </p:txBody>
      </p:sp>
      <p:pic>
        <p:nvPicPr>
          <p:cNvPr id="19" name="Picture 18">
            <a:extLst>
              <a:ext uri="{FF2B5EF4-FFF2-40B4-BE49-F238E27FC236}">
                <a16:creationId xmlns:a16="http://schemas.microsoft.com/office/drawing/2014/main" xmlns="" id="{EBE3569E-7137-412A-A39B-F1FC19BB2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51" y="1454033"/>
            <a:ext cx="894513" cy="894513"/>
          </a:xfrm>
          <a:prstGeom prst="rect">
            <a:avLst/>
          </a:prstGeom>
        </p:spPr>
      </p:pic>
      <p:cxnSp>
        <p:nvCxnSpPr>
          <p:cNvPr id="21" name="Straight Connector 20">
            <a:extLst>
              <a:ext uri="{FF2B5EF4-FFF2-40B4-BE49-F238E27FC236}">
                <a16:creationId xmlns:a16="http://schemas.microsoft.com/office/drawing/2014/main" xmlns="" id="{6D4245C3-DBC1-4A74-83A5-20C5E047EF13}"/>
              </a:ext>
            </a:extLst>
          </p:cNvPr>
          <p:cNvCxnSpPr/>
          <p:nvPr/>
        </p:nvCxnSpPr>
        <p:spPr>
          <a:xfrm>
            <a:off x="762000" y="2517648"/>
            <a:ext cx="7867837" cy="0"/>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17F80992-333E-44FD-A1DA-52C228854843}"/>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pic>
        <p:nvPicPr>
          <p:cNvPr id="1032" name="Picture 8" descr="C:\Users\I115JAT\AppData\Local\Temp\SNAGHTML1aa7f7d1.PNG">
            <a:extLst>
              <a:ext uri="{FF2B5EF4-FFF2-40B4-BE49-F238E27FC236}">
                <a16:creationId xmlns:a16="http://schemas.microsoft.com/office/drawing/2014/main" xmlns="" id="{7C789B31-EB7F-48D8-AD48-73121B0F6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872" y="2723956"/>
            <a:ext cx="1768472" cy="11789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I115JAT\AppData\Local\Temp\SNAGHTML1ab039b1.PNG">
            <a:extLst>
              <a:ext uri="{FF2B5EF4-FFF2-40B4-BE49-F238E27FC236}">
                <a16:creationId xmlns:a16="http://schemas.microsoft.com/office/drawing/2014/main" xmlns="" id="{0F028A35-FD3E-4D6D-B04C-3BA43930D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06" y="3865969"/>
            <a:ext cx="3027005" cy="201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5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xmlns="" id="{A65B1643-DFBB-4D7B-A5AC-EA15DF6555A3}"/>
              </a:ext>
            </a:extLst>
          </p:cNvPr>
          <p:cNvSpPr>
            <a:spLocks noGrp="1"/>
          </p:cNvSpPr>
          <p:nvPr>
            <p:ph idx="1"/>
          </p:nvPr>
        </p:nvSpPr>
        <p:spPr>
          <a:xfrm>
            <a:off x="3504218" y="356333"/>
            <a:ext cx="5182573" cy="5334000"/>
          </a:xfrm>
        </p:spPr>
        <p:txBody>
          <a:bodyPr/>
          <a:lstStyle/>
          <a:p>
            <a:r>
              <a:rPr lang="en-US" sz="2400" dirty="0">
                <a:solidFill>
                  <a:srgbClr val="060F18"/>
                </a:solidFill>
                <a:latin typeface="Arial Narrow" panose="020B0606020202030204" pitchFamily="34" charset="0"/>
              </a:rPr>
              <a:t>3 night hospital stay within 30 days of entering nursing home</a:t>
            </a:r>
            <a:br>
              <a:rPr lang="en-US" sz="2400" dirty="0">
                <a:solidFill>
                  <a:srgbClr val="060F18"/>
                </a:solidFill>
                <a:latin typeface="Arial Narrow" panose="020B0606020202030204" pitchFamily="34" charset="0"/>
              </a:rPr>
            </a:br>
            <a:endParaRPr lang="en-US" sz="24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Nursing home entered for same reason has hospital stay</a:t>
            </a:r>
            <a:br>
              <a:rPr lang="en-US" sz="2400" dirty="0">
                <a:solidFill>
                  <a:srgbClr val="060F18"/>
                </a:solidFill>
                <a:latin typeface="Arial Narrow" panose="020B0606020202030204" pitchFamily="34" charset="0"/>
              </a:rPr>
            </a:br>
            <a:endParaRPr lang="en-US" sz="24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Care must be skilled</a:t>
            </a:r>
          </a:p>
          <a:p>
            <a:endParaRPr lang="en-US" sz="24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Care must be rehabilitative with ascertainable goals</a:t>
            </a:r>
            <a:br>
              <a:rPr lang="en-US" sz="2400" dirty="0">
                <a:solidFill>
                  <a:srgbClr val="060F18"/>
                </a:solidFill>
                <a:latin typeface="Arial Narrow" panose="020B0606020202030204" pitchFamily="34" charset="0"/>
              </a:rPr>
            </a:br>
            <a:endParaRPr lang="en-US" sz="24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Limited to 100 days of coverage (new period if 60 days without hospital or skilled care)</a:t>
            </a:r>
          </a:p>
        </p:txBody>
      </p:sp>
      <p:cxnSp>
        <p:nvCxnSpPr>
          <p:cNvPr id="33" name="Straight Connector 32">
            <a:extLst>
              <a:ext uri="{FF2B5EF4-FFF2-40B4-BE49-F238E27FC236}">
                <a16:creationId xmlns:a16="http://schemas.microsoft.com/office/drawing/2014/main" xmlns="" id="{C87C5A34-C22D-45F7-A940-F72C0C05F9DB}"/>
              </a:ext>
            </a:extLst>
          </p:cNvPr>
          <p:cNvCxnSpPr>
            <a:cxnSpLocks/>
          </p:cNvCxnSpPr>
          <p:nvPr/>
        </p:nvCxnSpPr>
        <p:spPr>
          <a:xfrm flipV="1">
            <a:off x="3200400" y="227666"/>
            <a:ext cx="0" cy="5591335"/>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xmlns="" id="{687618A2-A2E9-4006-96D3-17D211AF9781}"/>
              </a:ext>
            </a:extLst>
          </p:cNvPr>
          <p:cNvSpPr txBox="1"/>
          <p:nvPr/>
        </p:nvSpPr>
        <p:spPr>
          <a:xfrm>
            <a:off x="412963" y="2027318"/>
            <a:ext cx="348947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Medicare</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Busting the myths</a:t>
            </a:r>
          </a:p>
        </p:txBody>
      </p:sp>
      <p:sp>
        <p:nvSpPr>
          <p:cNvPr id="5" name="TextBox 4">
            <a:extLst>
              <a:ext uri="{FF2B5EF4-FFF2-40B4-BE49-F238E27FC236}">
                <a16:creationId xmlns:a16="http://schemas.microsoft.com/office/drawing/2014/main" xmlns="" id="{A1B0828E-1211-4821-8B09-79D4B141AEB6}"/>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5859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2963" y="2027318"/>
            <a:ext cx="348947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Medicaid</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Busting the myths</a:t>
            </a:r>
          </a:p>
        </p:txBody>
      </p:sp>
      <p:sp>
        <p:nvSpPr>
          <p:cNvPr id="32" name="Content Placeholder 2">
            <a:extLst>
              <a:ext uri="{FF2B5EF4-FFF2-40B4-BE49-F238E27FC236}">
                <a16:creationId xmlns:a16="http://schemas.microsoft.com/office/drawing/2014/main" xmlns="" id="{A65B1643-DFBB-4D7B-A5AC-EA15DF6555A3}"/>
              </a:ext>
            </a:extLst>
          </p:cNvPr>
          <p:cNvSpPr>
            <a:spLocks noGrp="1"/>
          </p:cNvSpPr>
          <p:nvPr>
            <p:ph idx="1"/>
          </p:nvPr>
        </p:nvSpPr>
        <p:spPr>
          <a:xfrm>
            <a:off x="3548464" y="607056"/>
            <a:ext cx="5182573" cy="5334000"/>
          </a:xfrm>
        </p:spPr>
        <p:txBody>
          <a:bodyPr/>
          <a:lstStyle/>
          <a:p>
            <a:r>
              <a:rPr lang="en-US" sz="2400" dirty="0">
                <a:solidFill>
                  <a:srgbClr val="060F18"/>
                </a:solidFill>
                <a:latin typeface="Arial Narrow" panose="020B0606020202030204" pitchFamily="34" charset="0"/>
              </a:rPr>
              <a:t>Income and asset tests ($2,000 assets for single)</a:t>
            </a:r>
          </a:p>
          <a:p>
            <a:r>
              <a:rPr lang="en-US" sz="2400" dirty="0">
                <a:solidFill>
                  <a:srgbClr val="060F18"/>
                </a:solidFill>
                <a:latin typeface="Arial Narrow" panose="020B0606020202030204" pitchFamily="34" charset="0"/>
              </a:rPr>
              <a:t>For spouses: the assets of both, the income of applicant only (certain assets not countable)</a:t>
            </a:r>
          </a:p>
          <a:p>
            <a:r>
              <a:rPr lang="en-US" sz="2400" dirty="0">
                <a:solidFill>
                  <a:srgbClr val="060F18"/>
                </a:solidFill>
                <a:latin typeface="Arial Narrow" panose="020B0606020202030204" pitchFamily="34" charset="0"/>
              </a:rPr>
              <a:t>Spousal impoverishment and spend down</a:t>
            </a:r>
          </a:p>
          <a:p>
            <a:r>
              <a:rPr lang="en-US" sz="2400" dirty="0">
                <a:solidFill>
                  <a:srgbClr val="060F18"/>
                </a:solidFill>
                <a:latin typeface="Arial Narrow" panose="020B0606020202030204" pitchFamily="34" charset="0"/>
              </a:rPr>
              <a:t>Half up to $123,600 ($247,200) in 2018</a:t>
            </a:r>
          </a:p>
          <a:p>
            <a:r>
              <a:rPr lang="en-US" sz="2400" dirty="0">
                <a:solidFill>
                  <a:srgbClr val="060F18"/>
                </a:solidFill>
                <a:latin typeface="Arial Narrow" panose="020B0606020202030204" pitchFamily="34" charset="0"/>
              </a:rPr>
              <a:t>5 year (60 month) look back on assets transferred for less than fair market value</a:t>
            </a:r>
          </a:p>
          <a:p>
            <a:r>
              <a:rPr lang="en-US" sz="2400" dirty="0">
                <a:solidFill>
                  <a:srgbClr val="060F18"/>
                </a:solidFill>
                <a:latin typeface="Arial Narrow" panose="020B0606020202030204" pitchFamily="34" charset="0"/>
              </a:rPr>
              <a:t>Medicaid facility requirements</a:t>
            </a:r>
          </a:p>
          <a:p>
            <a:r>
              <a:rPr lang="en-US" sz="2400" dirty="0">
                <a:solidFill>
                  <a:srgbClr val="060F18"/>
                </a:solidFill>
                <a:latin typeface="Arial Narrow" panose="020B0606020202030204" pitchFamily="34" charset="0"/>
              </a:rPr>
              <a:t>State liens to recoup benefits paid</a:t>
            </a:r>
          </a:p>
        </p:txBody>
      </p:sp>
      <p:cxnSp>
        <p:nvCxnSpPr>
          <p:cNvPr id="33" name="Straight Connector 32">
            <a:extLst>
              <a:ext uri="{FF2B5EF4-FFF2-40B4-BE49-F238E27FC236}">
                <a16:creationId xmlns:a16="http://schemas.microsoft.com/office/drawing/2014/main" xmlns="" id="{C87C5A34-C22D-45F7-A940-F72C0C05F9DB}"/>
              </a:ext>
            </a:extLst>
          </p:cNvPr>
          <p:cNvCxnSpPr>
            <a:cxnSpLocks/>
          </p:cNvCxnSpPr>
          <p:nvPr/>
        </p:nvCxnSpPr>
        <p:spPr>
          <a:xfrm flipV="1">
            <a:off x="3200400" y="227666"/>
            <a:ext cx="0" cy="5591335"/>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F57FFE3B-3F00-4BB5-B739-9ED3E5CF94FB}"/>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503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639" y="1583995"/>
            <a:ext cx="7497097" cy="4038600"/>
          </a:xfrm>
        </p:spPr>
        <p:txBody>
          <a:bodyPr/>
          <a:lstStyle/>
          <a:p>
            <a:pPr marL="265113" indent="15875">
              <a:spcBef>
                <a:spcPts val="250"/>
              </a:spcBef>
              <a:buClr>
                <a:srgbClr val="9B2535"/>
              </a:buClr>
              <a:buSzPct val="80000"/>
              <a:buNone/>
              <a:defRPr/>
            </a:pPr>
            <a:r>
              <a:rPr lang="en-US" sz="1600" dirty="0">
                <a:solidFill>
                  <a:srgbClr val="060F18"/>
                </a:solidFill>
                <a:latin typeface="Arial Narrow" panose="020B0606020202030204" pitchFamily="34" charset="0"/>
                <a:ea typeface="ヒラギノ角ゴ Pro W3" pitchFamily="-111" charset="-128"/>
              </a:rPr>
              <a:t>Products are issued and underwritten by The State Life Insurance Company</a:t>
            </a:r>
            <a:r>
              <a:rPr lang="en-US" sz="1600" baseline="30000" dirty="0">
                <a:solidFill>
                  <a:srgbClr val="060F18"/>
                </a:solidFill>
                <a:latin typeface="Arial Narrow" panose="020B0606020202030204" pitchFamily="34" charset="0"/>
                <a:ea typeface="ヒラギノ角ゴ Pro W3" pitchFamily="-111" charset="-128"/>
              </a:rPr>
              <a:t>®</a:t>
            </a:r>
            <a:r>
              <a:rPr lang="en-US" sz="1600" dirty="0">
                <a:solidFill>
                  <a:srgbClr val="060F18"/>
                </a:solidFill>
                <a:latin typeface="Arial Narrow" panose="020B0606020202030204" pitchFamily="34" charset="0"/>
                <a:ea typeface="ヒラギノ角ゴ Pro W3" pitchFamily="-111" charset="-128"/>
              </a:rPr>
              <a:t> (State Life), Indianapolis, IN, a OneAmerica company that offers the Care Solutions product suite. Asset Care Form number: L301 and R501 and SA3. Annuity Care Form number: SA35, SA34 and R508.  N</a:t>
            </a:r>
            <a:r>
              <a:rPr lang="en-US" sz="1600" dirty="0">
                <a:solidFill>
                  <a:srgbClr val="060F18"/>
                </a:solidFill>
                <a:latin typeface="Arial Narrow" panose="020B0606020202030204" pitchFamily="34" charset="0"/>
                <a:ea typeface="ヒラギノ角ゴ Pro W3"/>
                <a:cs typeface="Arial" panose="020B0604020202020204" pitchFamily="34" charset="0"/>
              </a:rPr>
              <a:t>ot available in all states or may vary by state. Guarantees subject to the claims paying ability of the issuing insurance company.</a:t>
            </a:r>
          </a:p>
          <a:p>
            <a:pPr marL="265113" indent="15875">
              <a:spcBef>
                <a:spcPts val="250"/>
              </a:spcBef>
              <a:buClr>
                <a:srgbClr val="9B2535"/>
              </a:buClr>
              <a:buSzPct val="80000"/>
              <a:buNone/>
              <a:defRPr/>
            </a:pPr>
            <a:endParaRPr lang="en-US" sz="1600" i="1" dirty="0">
              <a:solidFill>
                <a:srgbClr val="060F18"/>
              </a:solidFill>
              <a:latin typeface="Arial Narrow" panose="020B0606020202030204" pitchFamily="34" charset="0"/>
              <a:ea typeface="ヒラギノ角ゴ Pro W3" pitchFamily="-111" charset="-128"/>
            </a:endParaRPr>
          </a:p>
          <a:p>
            <a:pPr marL="265113" indent="15875">
              <a:spcBef>
                <a:spcPts val="250"/>
              </a:spcBef>
              <a:buClr>
                <a:srgbClr val="9B2535"/>
              </a:buClr>
              <a:buSzPct val="80000"/>
              <a:buNone/>
              <a:defRPr/>
            </a:pPr>
            <a:r>
              <a:rPr lang="en-US" sz="1600" dirty="0">
                <a:solidFill>
                  <a:srgbClr val="060F18"/>
                </a:solidFill>
                <a:latin typeface="Arial Narrow" panose="020B0606020202030204" pitchFamily="34" charset="0"/>
                <a:ea typeface="ヒラギノ角ゴ Pro W3" pitchFamily="-111" charset="-128"/>
              </a:rPr>
              <a:t>Provided content is for overview and informational purposes only and is not intended as tax, legal, fiduciary or investment advice.  </a:t>
            </a:r>
            <a:r>
              <a:rPr lang="en-US" sz="1600" dirty="0">
                <a:solidFill>
                  <a:srgbClr val="060F18"/>
                </a:solidFill>
                <a:latin typeface="Arial Narrow" panose="020B0606020202030204" pitchFamily="34" charset="0"/>
                <a:ea typeface="ヒラギノ角ゴ Pro W3"/>
                <a:cs typeface="Arial" panose="020B0604020202020204" pitchFamily="34" charset="0"/>
              </a:rPr>
              <a:t>All numeric examples are hypothetical and used for explanatory purposes only. All factors should be weighed before replacing an existing life insurance or annuity. </a:t>
            </a:r>
          </a:p>
          <a:p>
            <a:pPr marL="265113" indent="15875">
              <a:spcBef>
                <a:spcPts val="250"/>
              </a:spcBef>
              <a:buClr>
                <a:srgbClr val="9B2535"/>
              </a:buClr>
              <a:buSzPct val="80000"/>
              <a:buNone/>
              <a:defRPr/>
            </a:pPr>
            <a:endParaRPr lang="en-US" sz="1600" dirty="0">
              <a:solidFill>
                <a:srgbClr val="060F18"/>
              </a:solidFill>
              <a:latin typeface="Arial Narrow" panose="020B0606020202030204" pitchFamily="34" charset="0"/>
              <a:ea typeface="ヒラギノ角ゴ Pro W3"/>
              <a:cs typeface="Arial" panose="020B0604020202020204" pitchFamily="34" charset="0"/>
            </a:endParaRPr>
          </a:p>
          <a:p>
            <a:pPr marL="0" indent="0" algn="ctr">
              <a:spcBef>
                <a:spcPct val="0"/>
              </a:spcBef>
              <a:buNone/>
            </a:pPr>
            <a:r>
              <a:rPr lang="en-US" sz="1600" b="1" dirty="0">
                <a:solidFill>
                  <a:srgbClr val="060F18"/>
                </a:solidFill>
                <a:latin typeface="Arial Narrow" panose="020B0606020202030204" pitchFamily="34" charset="0"/>
                <a:ea typeface="ヒラギノ角ゴ Pro W3" pitchFamily="-111" charset="-128"/>
              </a:rPr>
              <a:t>NOT A DEPOSIT • NOT FDIC OR NCUA INSURED </a:t>
            </a:r>
            <a:br>
              <a:rPr lang="en-US" sz="1600" b="1" dirty="0">
                <a:solidFill>
                  <a:srgbClr val="060F18"/>
                </a:solidFill>
                <a:latin typeface="Arial Narrow" panose="020B0606020202030204" pitchFamily="34" charset="0"/>
                <a:ea typeface="ヒラギノ角ゴ Pro W3" pitchFamily="-111" charset="-128"/>
              </a:rPr>
            </a:br>
            <a:r>
              <a:rPr lang="en-US" sz="1600" b="1" dirty="0">
                <a:solidFill>
                  <a:srgbClr val="060F18"/>
                </a:solidFill>
                <a:latin typeface="Arial Narrow" panose="020B0606020202030204" pitchFamily="34" charset="0"/>
                <a:ea typeface="ヒラギノ角ゴ Pro W3" pitchFamily="-111" charset="-128"/>
              </a:rPr>
              <a:t>• NOT BANK OR CREDIT UNION GUARANTEED • </a:t>
            </a:r>
          </a:p>
          <a:p>
            <a:pPr marL="0" indent="0" algn="ctr">
              <a:spcBef>
                <a:spcPct val="0"/>
              </a:spcBef>
              <a:buNone/>
            </a:pPr>
            <a:r>
              <a:rPr lang="en-US" sz="1600" b="1" dirty="0">
                <a:solidFill>
                  <a:srgbClr val="060F18"/>
                </a:solidFill>
                <a:latin typeface="Arial Narrow" panose="020B0606020202030204" pitchFamily="34" charset="0"/>
                <a:ea typeface="ヒラギノ角ゴ Pro W3" pitchFamily="-111" charset="-128"/>
              </a:rPr>
              <a:t>• NOT INSURED BY ANY FEDERAL GOVERNMENT AGENCY • MAY LOSE VALUE</a:t>
            </a:r>
            <a:endParaRPr lang="en-US" sz="1600" dirty="0">
              <a:solidFill>
                <a:srgbClr val="060F18"/>
              </a:solidFill>
              <a:latin typeface="Arial Narrow" panose="020B0606020202030204" pitchFamily="34" charset="0"/>
              <a:ea typeface="ヒラギノ角ゴ Pro W3"/>
              <a:cs typeface="Arial" panose="020B0604020202020204" pitchFamily="34" charset="0"/>
            </a:endParaRPr>
          </a:p>
          <a:p>
            <a:endParaRPr lang="en-US" sz="1600" dirty="0">
              <a:solidFill>
                <a:srgbClr val="060F18"/>
              </a:solidFill>
              <a:latin typeface="Arial Narrow" panose="020B0606020202030204" pitchFamily="34" charset="0"/>
            </a:endParaRPr>
          </a:p>
        </p:txBody>
      </p:sp>
      <p:sp>
        <p:nvSpPr>
          <p:cNvPr id="4" name="TextBox 3">
            <a:extLst>
              <a:ext uri="{FF2B5EF4-FFF2-40B4-BE49-F238E27FC236}">
                <a16:creationId xmlns:a16="http://schemas.microsoft.com/office/drawing/2014/main" xmlns="" id="{9BB2AA8C-A8DA-439F-8AAA-2D08AFE5E10E}"/>
              </a:ext>
            </a:extLst>
          </p:cNvPr>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Disclosures</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Please take a moment to review</a:t>
            </a:r>
          </a:p>
        </p:txBody>
      </p:sp>
      <p:sp>
        <p:nvSpPr>
          <p:cNvPr id="5" name="TextBox 4">
            <a:extLst>
              <a:ext uri="{FF2B5EF4-FFF2-40B4-BE49-F238E27FC236}">
                <a16:creationId xmlns:a16="http://schemas.microsoft.com/office/drawing/2014/main" xmlns="" id="{2A22C541-73E0-465E-BF52-0C5AB8E262C4}"/>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3102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8845" y="3276179"/>
            <a:ext cx="1725561" cy="3205316"/>
          </a:xfrm>
        </p:spPr>
        <p:txBody>
          <a:bodyPr/>
          <a:lstStyle/>
          <a:p>
            <a:pPr marL="0" indent="0">
              <a:buNone/>
            </a:pPr>
            <a:r>
              <a:rPr lang="en-US" sz="1600" dirty="0">
                <a:solidFill>
                  <a:srgbClr val="060F18"/>
                </a:solidFill>
                <a:latin typeface="Arial Narrow" panose="020B0606020202030204" pitchFamily="34" charset="0"/>
              </a:rPr>
              <a:t>Medicaid planning versus legacy planning</a:t>
            </a:r>
          </a:p>
          <a:p>
            <a:pPr marL="0" indent="0">
              <a:buNone/>
            </a:pPr>
            <a:endParaRPr lang="en-US" sz="1600" dirty="0">
              <a:solidFill>
                <a:srgbClr val="060F18"/>
              </a:solidFill>
              <a:latin typeface="Arial Narrow" panose="020B0606020202030204" pitchFamily="34" charset="0"/>
            </a:endParaRPr>
          </a:p>
        </p:txBody>
      </p:sp>
      <p:sp>
        <p:nvSpPr>
          <p:cNvPr id="6" name="TextBox 5">
            <a:extLst>
              <a:ext uri="{FF2B5EF4-FFF2-40B4-BE49-F238E27FC236}">
                <a16:creationId xmlns:a16="http://schemas.microsoft.com/office/drawing/2014/main" xmlns="" id="{C0224CEF-7BF0-4E28-B9C7-ED46C8EAA3C8}"/>
              </a:ext>
            </a:extLst>
          </p:cNvPr>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Take a closer look</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What type of client are you advising?</a:t>
            </a:r>
          </a:p>
        </p:txBody>
      </p:sp>
      <p:sp>
        <p:nvSpPr>
          <p:cNvPr id="7" name="Content Placeholder 2">
            <a:extLst>
              <a:ext uri="{FF2B5EF4-FFF2-40B4-BE49-F238E27FC236}">
                <a16:creationId xmlns:a16="http://schemas.microsoft.com/office/drawing/2014/main" xmlns="" id="{2AAA3E93-BBC6-4BF6-9441-CE51F2FDF18F}"/>
              </a:ext>
            </a:extLst>
          </p:cNvPr>
          <p:cNvSpPr txBox="1">
            <a:spLocks/>
          </p:cNvSpPr>
          <p:nvPr/>
        </p:nvSpPr>
        <p:spPr bwMode="auto">
          <a:xfrm>
            <a:off x="3981333" y="3276180"/>
            <a:ext cx="1592819" cy="33577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rgbClr val="060F18"/>
                </a:solidFill>
                <a:latin typeface="Arial Narrow" panose="020B0606020202030204" pitchFamily="34" charset="0"/>
              </a:rPr>
              <a:t>What is most efficient for this client?</a:t>
            </a:r>
          </a:p>
        </p:txBody>
      </p:sp>
      <p:sp>
        <p:nvSpPr>
          <p:cNvPr id="8" name="Content Placeholder 2">
            <a:extLst>
              <a:ext uri="{FF2B5EF4-FFF2-40B4-BE49-F238E27FC236}">
                <a16:creationId xmlns:a16="http://schemas.microsoft.com/office/drawing/2014/main" xmlns="" id="{716E50AF-0D95-46C1-9B71-745EE1926032}"/>
              </a:ext>
            </a:extLst>
          </p:cNvPr>
          <p:cNvSpPr txBox="1">
            <a:spLocks/>
          </p:cNvSpPr>
          <p:nvPr/>
        </p:nvSpPr>
        <p:spPr bwMode="auto">
          <a:xfrm>
            <a:off x="6268564" y="3311611"/>
            <a:ext cx="2098690" cy="33577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rgbClr val="060F18"/>
                </a:solidFill>
                <a:latin typeface="Arial Narrow" panose="020B0606020202030204" pitchFamily="34" charset="0"/>
              </a:rPr>
              <a:t>Good plans begin before the risk* event occurs. </a:t>
            </a:r>
          </a:p>
          <a:p>
            <a:pPr marL="0" indent="0">
              <a:buNone/>
            </a:pPr>
            <a:r>
              <a:rPr lang="en-US" sz="1100" i="1" dirty="0">
                <a:solidFill>
                  <a:srgbClr val="060F18"/>
                </a:solidFill>
                <a:latin typeface="Arial Narrow" panose="020B0606020202030204" pitchFamily="34" charset="0"/>
              </a:rPr>
              <a:t>- For a discussion of how the sexes perceive risk differently and how they are sold to differently see: Harley Gordon, The Conversation, Acanthus Publishing, 2016, pages 47-60.</a:t>
            </a:r>
            <a:endParaRPr lang="en-US" sz="1600" i="1" dirty="0">
              <a:solidFill>
                <a:srgbClr val="060F18"/>
              </a:solidFill>
              <a:latin typeface="Arial Narrow" panose="020B0606020202030204" pitchFamily="34" charset="0"/>
            </a:endParaRPr>
          </a:p>
        </p:txBody>
      </p:sp>
      <p:pic>
        <p:nvPicPr>
          <p:cNvPr id="4098" name="Picture 2" descr="Image result for efficient icon">
            <a:extLst>
              <a:ext uri="{FF2B5EF4-FFF2-40B4-BE49-F238E27FC236}">
                <a16:creationId xmlns:a16="http://schemas.microsoft.com/office/drawing/2014/main" xmlns="" id="{75FCAADB-9638-4A55-9D06-190961211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212253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E233A512-981A-45C0-AED1-E2035B4EFF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04077" y="2195559"/>
            <a:ext cx="952501" cy="952501"/>
          </a:xfrm>
          <a:prstGeom prst="rect">
            <a:avLst/>
          </a:prstGeom>
        </p:spPr>
      </p:pic>
      <p:pic>
        <p:nvPicPr>
          <p:cNvPr id="4114" name="Picture 18" descr="Related image">
            <a:extLst>
              <a:ext uri="{FF2B5EF4-FFF2-40B4-BE49-F238E27FC236}">
                <a16:creationId xmlns:a16="http://schemas.microsoft.com/office/drawing/2014/main" xmlns="" id="{B8DD3AFB-3FCF-4524-B956-04306E672C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671" y="2292808"/>
            <a:ext cx="855252" cy="8552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18AA9142-EC54-4BE3-A266-373529850C5F}"/>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3795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778" y="2027318"/>
            <a:ext cx="3489470" cy="1384995"/>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Veterans</a:t>
            </a:r>
          </a:p>
          <a:p>
            <a:r>
              <a:rPr lang="en-US" sz="2800" dirty="0">
                <a:solidFill>
                  <a:srgbClr val="000000"/>
                </a:solidFill>
                <a:latin typeface="Georgia" charset="0"/>
                <a:ea typeface="Georgia" charset="0"/>
                <a:cs typeface="Georgia" charset="0"/>
              </a:rPr>
              <a:t>Administration</a:t>
            </a:r>
          </a:p>
          <a:p>
            <a:r>
              <a:rPr lang="en-US" sz="2800" dirty="0">
                <a:solidFill>
                  <a:srgbClr val="000000"/>
                </a:solidFill>
                <a:latin typeface="Georgia" charset="0"/>
                <a:ea typeface="Georgia" charset="0"/>
                <a:cs typeface="Georgia" charset="0"/>
              </a:rPr>
              <a:t>Benefits</a:t>
            </a:r>
            <a:endParaRPr lang="en-US" i="1" dirty="0">
              <a:solidFill>
                <a:srgbClr val="000000"/>
              </a:solidFill>
              <a:latin typeface="Georgia" charset="0"/>
              <a:ea typeface="Georgia" charset="0"/>
              <a:cs typeface="Georgia" charset="0"/>
            </a:endParaRPr>
          </a:p>
        </p:txBody>
      </p:sp>
      <p:sp>
        <p:nvSpPr>
          <p:cNvPr id="32" name="Content Placeholder 2">
            <a:extLst>
              <a:ext uri="{FF2B5EF4-FFF2-40B4-BE49-F238E27FC236}">
                <a16:creationId xmlns:a16="http://schemas.microsoft.com/office/drawing/2014/main" xmlns="" id="{A65B1643-DFBB-4D7B-A5AC-EA15DF6555A3}"/>
              </a:ext>
            </a:extLst>
          </p:cNvPr>
          <p:cNvSpPr>
            <a:spLocks noGrp="1"/>
          </p:cNvSpPr>
          <p:nvPr>
            <p:ph idx="1"/>
          </p:nvPr>
        </p:nvSpPr>
        <p:spPr>
          <a:xfrm>
            <a:off x="3548464" y="466531"/>
            <a:ext cx="5182573" cy="5352470"/>
          </a:xfrm>
        </p:spPr>
        <p:txBody>
          <a:bodyPr/>
          <a:lstStyle/>
          <a:p>
            <a:r>
              <a:rPr lang="en-US" sz="2400" dirty="0">
                <a:solidFill>
                  <a:srgbClr val="060F18"/>
                </a:solidFill>
                <a:latin typeface="Arial Narrow" panose="020B0606020202030204" pitchFamily="34" charset="0"/>
              </a:rPr>
              <a:t>Must meet service criteria </a:t>
            </a:r>
            <a:br>
              <a:rPr lang="en-US" sz="2400" dirty="0">
                <a:solidFill>
                  <a:srgbClr val="060F18"/>
                </a:solidFill>
                <a:latin typeface="Arial Narrow" panose="020B0606020202030204" pitchFamily="34" charset="0"/>
              </a:rPr>
            </a:br>
            <a:endParaRPr lang="en-US" sz="24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Limited extended-care services available in some locations</a:t>
            </a:r>
            <a:br>
              <a:rPr lang="en-US" sz="2400" dirty="0">
                <a:solidFill>
                  <a:srgbClr val="060F18"/>
                </a:solidFill>
                <a:latin typeface="Arial Narrow" panose="020B0606020202030204" pitchFamily="34" charset="0"/>
              </a:rPr>
            </a:br>
            <a:endParaRPr lang="en-US" sz="24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Must have severe service-connected disabilities </a:t>
            </a:r>
            <a:br>
              <a:rPr lang="en-US" sz="2400" dirty="0">
                <a:solidFill>
                  <a:srgbClr val="060F18"/>
                </a:solidFill>
                <a:latin typeface="Arial Narrow" panose="020B0606020202030204" pitchFamily="34" charset="0"/>
              </a:rPr>
            </a:br>
            <a:endParaRPr lang="en-US" sz="24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Or pass strict means tests on their and their spouse’s income and assets</a:t>
            </a:r>
            <a:br>
              <a:rPr lang="en-US" sz="2400" dirty="0">
                <a:solidFill>
                  <a:srgbClr val="060F18"/>
                </a:solidFill>
                <a:latin typeface="Arial Narrow" panose="020B0606020202030204" pitchFamily="34" charset="0"/>
              </a:rPr>
            </a:br>
            <a:endParaRPr lang="en-US" sz="24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Programs that pay for custodial care are limited and means tested</a:t>
            </a:r>
          </a:p>
        </p:txBody>
      </p:sp>
      <p:cxnSp>
        <p:nvCxnSpPr>
          <p:cNvPr id="33" name="Straight Connector 32">
            <a:extLst>
              <a:ext uri="{FF2B5EF4-FFF2-40B4-BE49-F238E27FC236}">
                <a16:creationId xmlns:a16="http://schemas.microsoft.com/office/drawing/2014/main" xmlns="" id="{C87C5A34-C22D-45F7-A940-F72C0C05F9DB}"/>
              </a:ext>
            </a:extLst>
          </p:cNvPr>
          <p:cNvCxnSpPr>
            <a:cxnSpLocks/>
          </p:cNvCxnSpPr>
          <p:nvPr/>
        </p:nvCxnSpPr>
        <p:spPr>
          <a:xfrm flipV="1">
            <a:off x="3200400" y="227666"/>
            <a:ext cx="0" cy="5591335"/>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C488F341-4CD8-447E-98CD-3887CE1E3242}"/>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324399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778" y="2027318"/>
            <a:ext cx="2340557" cy="1446550"/>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Self-funding</a:t>
            </a:r>
          </a:p>
          <a:p>
            <a:r>
              <a:rPr lang="en-US" sz="2000" i="1" dirty="0">
                <a:solidFill>
                  <a:srgbClr val="000000"/>
                </a:solidFill>
                <a:latin typeface="Georgia" charset="0"/>
                <a:ea typeface="Georgia" charset="0"/>
                <a:cs typeface="Georgia" charset="0"/>
              </a:rPr>
              <a:t>Assets do not pay for care – income does</a:t>
            </a:r>
            <a:endParaRPr lang="en-US" sz="1400" i="1" dirty="0">
              <a:solidFill>
                <a:srgbClr val="000000"/>
              </a:solidFill>
              <a:latin typeface="Georgia" charset="0"/>
              <a:ea typeface="Georgia" charset="0"/>
              <a:cs typeface="Georgia" charset="0"/>
            </a:endParaRPr>
          </a:p>
        </p:txBody>
      </p:sp>
      <p:sp>
        <p:nvSpPr>
          <p:cNvPr id="32" name="Content Placeholder 2">
            <a:extLst>
              <a:ext uri="{FF2B5EF4-FFF2-40B4-BE49-F238E27FC236}">
                <a16:creationId xmlns:a16="http://schemas.microsoft.com/office/drawing/2014/main" xmlns="" id="{A65B1643-DFBB-4D7B-A5AC-EA15DF6555A3}"/>
              </a:ext>
            </a:extLst>
          </p:cNvPr>
          <p:cNvSpPr>
            <a:spLocks noGrp="1"/>
          </p:cNvSpPr>
          <p:nvPr>
            <p:ph idx="1"/>
          </p:nvPr>
        </p:nvSpPr>
        <p:spPr>
          <a:xfrm>
            <a:off x="3548464" y="1716833"/>
            <a:ext cx="5182573" cy="4102168"/>
          </a:xfrm>
        </p:spPr>
        <p:txBody>
          <a:bodyPr/>
          <a:lstStyle/>
          <a:p>
            <a:r>
              <a:rPr lang="en-US" sz="2400" dirty="0">
                <a:solidFill>
                  <a:srgbClr val="060F18"/>
                </a:solidFill>
                <a:latin typeface="Arial Narrow" panose="020B0606020202030204" pitchFamily="34" charset="0"/>
              </a:rPr>
              <a:t>The liquidation of assets to pay for care can begin a cycle of increased taxation, exposure to market volatility and loss of ability to spend on discretionary items</a:t>
            </a:r>
            <a:br>
              <a:rPr lang="en-US" sz="2400" dirty="0">
                <a:solidFill>
                  <a:srgbClr val="060F18"/>
                </a:solidFill>
                <a:latin typeface="Arial Narrow" panose="020B0606020202030204" pitchFamily="34" charset="0"/>
              </a:rPr>
            </a:br>
            <a:endParaRPr lang="en-US" sz="24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Most will say valued discretionary activities are really nondiscretionary spending</a:t>
            </a:r>
          </a:p>
        </p:txBody>
      </p:sp>
      <p:cxnSp>
        <p:nvCxnSpPr>
          <p:cNvPr id="33" name="Straight Connector 32">
            <a:extLst>
              <a:ext uri="{FF2B5EF4-FFF2-40B4-BE49-F238E27FC236}">
                <a16:creationId xmlns:a16="http://schemas.microsoft.com/office/drawing/2014/main" xmlns="" id="{C87C5A34-C22D-45F7-A940-F72C0C05F9DB}"/>
              </a:ext>
            </a:extLst>
          </p:cNvPr>
          <p:cNvCxnSpPr>
            <a:cxnSpLocks/>
          </p:cNvCxnSpPr>
          <p:nvPr/>
        </p:nvCxnSpPr>
        <p:spPr>
          <a:xfrm flipV="1">
            <a:off x="3200400" y="227666"/>
            <a:ext cx="0" cy="5591335"/>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F3A4B9E4-F6D8-4178-BFC7-3879BE384D73}"/>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6330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778" y="2027318"/>
            <a:ext cx="2340557" cy="830997"/>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Self-funding</a:t>
            </a:r>
          </a:p>
          <a:p>
            <a:r>
              <a:rPr lang="en-US" sz="2000" i="1" dirty="0">
                <a:solidFill>
                  <a:srgbClr val="000000"/>
                </a:solidFill>
                <a:latin typeface="Georgia" charset="0"/>
                <a:ea typeface="Georgia" charset="0"/>
                <a:cs typeface="Georgia" charset="0"/>
              </a:rPr>
              <a:t>Implications</a:t>
            </a:r>
            <a:endParaRPr lang="en-US" sz="1400" i="1" dirty="0">
              <a:solidFill>
                <a:srgbClr val="000000"/>
              </a:solidFill>
              <a:latin typeface="Georgia" charset="0"/>
              <a:ea typeface="Georgia" charset="0"/>
              <a:cs typeface="Georgia" charset="0"/>
            </a:endParaRPr>
          </a:p>
        </p:txBody>
      </p:sp>
      <p:sp>
        <p:nvSpPr>
          <p:cNvPr id="32" name="Content Placeholder 2">
            <a:extLst>
              <a:ext uri="{FF2B5EF4-FFF2-40B4-BE49-F238E27FC236}">
                <a16:creationId xmlns:a16="http://schemas.microsoft.com/office/drawing/2014/main" xmlns="" id="{A65B1643-DFBB-4D7B-A5AC-EA15DF6555A3}"/>
              </a:ext>
            </a:extLst>
          </p:cNvPr>
          <p:cNvSpPr>
            <a:spLocks noGrp="1"/>
          </p:cNvSpPr>
          <p:nvPr>
            <p:ph idx="1"/>
          </p:nvPr>
        </p:nvSpPr>
        <p:spPr>
          <a:xfrm>
            <a:off x="3548464" y="1548882"/>
            <a:ext cx="5182573" cy="4270119"/>
          </a:xfrm>
        </p:spPr>
        <p:txBody>
          <a:bodyPr/>
          <a:lstStyle/>
          <a:p>
            <a:r>
              <a:rPr lang="en-US" sz="2400" dirty="0">
                <a:solidFill>
                  <a:srgbClr val="060F18"/>
                </a:solidFill>
                <a:latin typeface="Arial Narrow" panose="020B0606020202030204" pitchFamily="34" charset="0"/>
              </a:rPr>
              <a:t>Liquidity</a:t>
            </a:r>
          </a:p>
          <a:p>
            <a:pPr lvl="1"/>
            <a:r>
              <a:rPr lang="en-US" sz="2000" dirty="0">
                <a:solidFill>
                  <a:srgbClr val="060F18"/>
                </a:solidFill>
                <a:latin typeface="Arial Narrow" panose="020B0606020202030204" pitchFamily="34" charset="0"/>
              </a:rPr>
              <a:t>is the asset really liquid?</a:t>
            </a:r>
            <a:br>
              <a:rPr lang="en-US" sz="2000" dirty="0">
                <a:solidFill>
                  <a:srgbClr val="060F18"/>
                </a:solidFill>
                <a:latin typeface="Arial Narrow" panose="020B0606020202030204" pitchFamily="34" charset="0"/>
              </a:rPr>
            </a:br>
            <a:endParaRPr lang="en-US" sz="2000" dirty="0">
              <a:solidFill>
                <a:srgbClr val="060F18"/>
              </a:solidFill>
              <a:latin typeface="Arial Narrow" panose="020B0606020202030204" pitchFamily="34" charset="0"/>
            </a:endParaRPr>
          </a:p>
          <a:p>
            <a:r>
              <a:rPr lang="en-US" sz="2400" dirty="0">
                <a:solidFill>
                  <a:srgbClr val="060F18"/>
                </a:solidFill>
                <a:latin typeface="Arial Narrow" panose="020B0606020202030204" pitchFamily="34" charset="0"/>
              </a:rPr>
              <a:t>Is the market down?</a:t>
            </a:r>
          </a:p>
          <a:p>
            <a:pPr lvl="1"/>
            <a:r>
              <a:rPr lang="en-US" sz="2000" dirty="0">
                <a:solidFill>
                  <a:srgbClr val="060F18"/>
                </a:solidFill>
                <a:latin typeface="Arial Narrow" panose="020B0606020202030204" pitchFamily="34" charset="0"/>
              </a:rPr>
              <a:t>Mutual funds, stocks and other securities can experience the double hit of loss in worth simultaneous with increased taxation</a:t>
            </a:r>
          </a:p>
          <a:p>
            <a:pPr lvl="1"/>
            <a:r>
              <a:rPr lang="en-US" sz="2000" dirty="0">
                <a:solidFill>
                  <a:srgbClr val="060F18"/>
                </a:solidFill>
                <a:latin typeface="Arial Narrow" panose="020B0606020202030204" pitchFamily="34" charset="0"/>
              </a:rPr>
              <a:t>The loss of principal means reduced income from that principal</a:t>
            </a:r>
          </a:p>
        </p:txBody>
      </p:sp>
      <p:cxnSp>
        <p:nvCxnSpPr>
          <p:cNvPr id="33" name="Straight Connector 32">
            <a:extLst>
              <a:ext uri="{FF2B5EF4-FFF2-40B4-BE49-F238E27FC236}">
                <a16:creationId xmlns:a16="http://schemas.microsoft.com/office/drawing/2014/main" xmlns="" id="{C87C5A34-C22D-45F7-A940-F72C0C05F9DB}"/>
              </a:ext>
            </a:extLst>
          </p:cNvPr>
          <p:cNvCxnSpPr>
            <a:cxnSpLocks/>
          </p:cNvCxnSpPr>
          <p:nvPr/>
        </p:nvCxnSpPr>
        <p:spPr>
          <a:xfrm flipV="1">
            <a:off x="3200400" y="227666"/>
            <a:ext cx="0" cy="5591335"/>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9C75658B-3532-4EA5-AF82-9C97F77070B4}"/>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6483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1703880182"/>
              </p:ext>
            </p:extLst>
          </p:nvPr>
        </p:nvGraphicFramePr>
        <p:xfrm>
          <a:off x="457200" y="1231641"/>
          <a:ext cx="8229600" cy="464084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683114">
                <a:tc>
                  <a:txBody>
                    <a:bodyPr/>
                    <a:lstStyle/>
                    <a:p>
                      <a:r>
                        <a:rPr lang="en-US" sz="1800" dirty="0">
                          <a:latin typeface="Arial Narrow" panose="020B0606020202030204" pitchFamily="34" charset="0"/>
                        </a:rPr>
                        <a:t>Chart</a:t>
                      </a:r>
                      <a:r>
                        <a:rPr lang="en-US" sz="1800" baseline="0" dirty="0">
                          <a:latin typeface="Arial Narrow" panose="020B0606020202030204" pitchFamily="34" charset="0"/>
                        </a:rPr>
                        <a:t> 1</a:t>
                      </a:r>
                      <a:endParaRPr lang="en-US" sz="1800" dirty="0">
                        <a:latin typeface="Arial Narrow" panose="020B0606020202030204" pitchFamily="34" charset="0"/>
                      </a:endParaRPr>
                    </a:p>
                  </a:txBody>
                  <a:tcPr/>
                </a:tc>
                <a:tc>
                  <a:txBody>
                    <a:bodyPr/>
                    <a:lstStyle/>
                    <a:p>
                      <a:r>
                        <a:rPr lang="en-US" sz="1800" dirty="0">
                          <a:latin typeface="Arial Narrow" panose="020B0606020202030204" pitchFamily="34" charset="0"/>
                        </a:rPr>
                        <a:t>Rate of Return</a:t>
                      </a:r>
                    </a:p>
                  </a:txBody>
                  <a:tcPr/>
                </a:tc>
                <a:tc>
                  <a:txBody>
                    <a:bodyPr/>
                    <a:lstStyle/>
                    <a:p>
                      <a:r>
                        <a:rPr lang="en-US" sz="1800" dirty="0">
                          <a:latin typeface="Arial Narrow" panose="020B0606020202030204" pitchFamily="34" charset="0"/>
                        </a:rPr>
                        <a:t>Account Value</a:t>
                      </a:r>
                    </a:p>
                  </a:txBody>
                  <a:tcPr>
                    <a:lnR w="12700" cap="flat" cmpd="sng" algn="ctr">
                      <a:solidFill>
                        <a:schemeClr val="tx1"/>
                      </a:solidFill>
                      <a:prstDash val="solid"/>
                      <a:round/>
                      <a:headEnd type="none" w="med" len="med"/>
                      <a:tailEnd type="none" w="med" len="med"/>
                    </a:lnR>
                  </a:tcPr>
                </a:tc>
                <a:tc>
                  <a:txBody>
                    <a:bodyPr/>
                    <a:lstStyle/>
                    <a:p>
                      <a:r>
                        <a:rPr lang="en-US" sz="1800" dirty="0">
                          <a:latin typeface="Arial Narrow" panose="020B0606020202030204" pitchFamily="34" charset="0"/>
                        </a:rPr>
                        <a:t>Chart 2</a:t>
                      </a:r>
                    </a:p>
                  </a:txBody>
                  <a:tcPr>
                    <a:lnL w="12700" cap="flat" cmpd="sng" algn="ctr">
                      <a:solidFill>
                        <a:schemeClr val="tx1"/>
                      </a:solidFill>
                      <a:prstDash val="solid"/>
                      <a:round/>
                      <a:headEnd type="none" w="med" len="med"/>
                      <a:tailEnd type="none" w="med" len="med"/>
                    </a:lnL>
                  </a:tcPr>
                </a:tc>
                <a:tc>
                  <a:txBody>
                    <a:bodyPr/>
                    <a:lstStyle/>
                    <a:p>
                      <a:r>
                        <a:rPr lang="en-US" sz="1800" dirty="0">
                          <a:latin typeface="Arial Narrow" panose="020B0606020202030204" pitchFamily="34" charset="0"/>
                        </a:rPr>
                        <a:t>Rate of Return</a:t>
                      </a:r>
                    </a:p>
                  </a:txBody>
                  <a:tcPr/>
                </a:tc>
                <a:tc>
                  <a:txBody>
                    <a:bodyPr/>
                    <a:lstStyle/>
                    <a:p>
                      <a:r>
                        <a:rPr lang="en-US" sz="1800" dirty="0">
                          <a:latin typeface="Arial Narrow" panose="020B0606020202030204" pitchFamily="34" charset="0"/>
                        </a:rPr>
                        <a:t>Account</a:t>
                      </a:r>
                      <a:r>
                        <a:rPr lang="en-US" sz="1800" baseline="0" dirty="0">
                          <a:latin typeface="Arial Narrow" panose="020B0606020202030204" pitchFamily="34" charset="0"/>
                        </a:rPr>
                        <a:t> Value</a:t>
                      </a:r>
                      <a:endParaRPr lang="en-US" sz="1800" dirty="0">
                        <a:latin typeface="Arial Narrow" panose="020B0606020202030204" pitchFamily="34" charset="0"/>
                      </a:endParaRPr>
                    </a:p>
                  </a:txBody>
                  <a:tcPr/>
                </a:tc>
                <a:extLst>
                  <a:ext uri="{0D108BD9-81ED-4DB2-BD59-A6C34878D82A}">
                    <a16:rowId xmlns:a16="http://schemas.microsoft.com/office/drawing/2014/main" xmlns="" val="10000"/>
                  </a:ext>
                </a:extLst>
              </a:tr>
              <a:tr h="395773">
                <a:tc>
                  <a:txBody>
                    <a:bodyPr/>
                    <a:lstStyle/>
                    <a:p>
                      <a:r>
                        <a:rPr lang="en-US" sz="1800" dirty="0">
                          <a:solidFill>
                            <a:srgbClr val="060F18"/>
                          </a:solidFill>
                          <a:latin typeface="Arial Narrow" panose="020B0606020202030204" pitchFamily="34" charset="0"/>
                        </a:rPr>
                        <a:t>Year 1</a:t>
                      </a:r>
                    </a:p>
                  </a:txBody>
                  <a:tcPr/>
                </a:tc>
                <a:tc>
                  <a:txBody>
                    <a:bodyPr/>
                    <a:lstStyle/>
                    <a:p>
                      <a:r>
                        <a:rPr lang="en-US" sz="1800" dirty="0">
                          <a:solidFill>
                            <a:srgbClr val="060F18"/>
                          </a:solidFill>
                          <a:latin typeface="Arial Narrow" panose="020B0606020202030204" pitchFamily="34" charset="0"/>
                        </a:rPr>
                        <a:t>10.0%</a:t>
                      </a:r>
                    </a:p>
                  </a:txBody>
                  <a:tcPr/>
                </a:tc>
                <a:tc>
                  <a:txBody>
                    <a:bodyPr/>
                    <a:lstStyle/>
                    <a:p>
                      <a:r>
                        <a:rPr lang="en-US" sz="1800" dirty="0">
                          <a:solidFill>
                            <a:srgbClr val="060F18"/>
                          </a:solidFill>
                          <a:latin typeface="Arial Narrow" panose="020B0606020202030204" pitchFamily="34" charset="0"/>
                        </a:rPr>
                        <a:t>$1,100,000</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Year 1</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0.0%</a:t>
                      </a:r>
                    </a:p>
                  </a:txBody>
                  <a:tcPr/>
                </a:tc>
                <a:tc>
                  <a:txBody>
                    <a:bodyPr/>
                    <a:lstStyle/>
                    <a:p>
                      <a:r>
                        <a:rPr lang="en-US" sz="1800" dirty="0">
                          <a:solidFill>
                            <a:srgbClr val="060F18"/>
                          </a:solidFill>
                          <a:latin typeface="Arial Narrow" panose="020B0606020202030204" pitchFamily="34" charset="0"/>
                        </a:rPr>
                        <a:t>$1,000,000</a:t>
                      </a:r>
                    </a:p>
                  </a:txBody>
                  <a:tcPr/>
                </a:tc>
                <a:extLst>
                  <a:ext uri="{0D108BD9-81ED-4DB2-BD59-A6C34878D82A}">
                    <a16:rowId xmlns:a16="http://schemas.microsoft.com/office/drawing/2014/main" xmlns="" val="10001"/>
                  </a:ext>
                </a:extLst>
              </a:tr>
              <a:tr h="395773">
                <a:tc>
                  <a:txBody>
                    <a:bodyPr/>
                    <a:lstStyle/>
                    <a:p>
                      <a:r>
                        <a:rPr lang="en-US" sz="1800" dirty="0">
                          <a:solidFill>
                            <a:srgbClr val="060F18"/>
                          </a:solidFill>
                          <a:latin typeface="Arial Narrow" panose="020B0606020202030204" pitchFamily="34" charset="0"/>
                        </a:rPr>
                        <a:t>2</a:t>
                      </a:r>
                    </a:p>
                  </a:txBody>
                  <a:tcPr/>
                </a:tc>
                <a:tc>
                  <a:txBody>
                    <a:bodyPr/>
                    <a:lstStyle/>
                    <a:p>
                      <a:r>
                        <a:rPr lang="en-US" sz="1800" dirty="0">
                          <a:solidFill>
                            <a:srgbClr val="060F18"/>
                          </a:solidFill>
                          <a:latin typeface="Arial Narrow" panose="020B0606020202030204" pitchFamily="34" charset="0"/>
                        </a:rPr>
                        <a:t>8.0%</a:t>
                      </a:r>
                    </a:p>
                  </a:txBody>
                  <a:tcPr/>
                </a:tc>
                <a:tc>
                  <a:txBody>
                    <a:bodyPr/>
                    <a:lstStyle/>
                    <a:p>
                      <a:r>
                        <a:rPr lang="en-US" sz="1800" dirty="0">
                          <a:solidFill>
                            <a:srgbClr val="060F18"/>
                          </a:solidFill>
                          <a:latin typeface="Arial Narrow" panose="020B0606020202030204" pitchFamily="34" charset="0"/>
                        </a:rPr>
                        <a:t>$1,188,000</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2</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12.0%</a:t>
                      </a:r>
                    </a:p>
                  </a:txBody>
                  <a:tcPr/>
                </a:tc>
                <a:tc>
                  <a:txBody>
                    <a:bodyPr/>
                    <a:lstStyle/>
                    <a:p>
                      <a:r>
                        <a:rPr lang="en-US" sz="1800" dirty="0">
                          <a:solidFill>
                            <a:srgbClr val="060F18"/>
                          </a:solidFill>
                          <a:latin typeface="Arial Narrow" panose="020B0606020202030204" pitchFamily="34" charset="0"/>
                        </a:rPr>
                        <a:t>$1,120,000</a:t>
                      </a:r>
                    </a:p>
                  </a:txBody>
                  <a:tcPr/>
                </a:tc>
                <a:extLst>
                  <a:ext uri="{0D108BD9-81ED-4DB2-BD59-A6C34878D82A}">
                    <a16:rowId xmlns:a16="http://schemas.microsoft.com/office/drawing/2014/main" xmlns="" val="10002"/>
                  </a:ext>
                </a:extLst>
              </a:tr>
              <a:tr h="395773">
                <a:tc>
                  <a:txBody>
                    <a:bodyPr/>
                    <a:lstStyle/>
                    <a:p>
                      <a:r>
                        <a:rPr lang="en-US" sz="1800" dirty="0">
                          <a:solidFill>
                            <a:srgbClr val="060F18"/>
                          </a:solidFill>
                          <a:latin typeface="Arial Narrow" panose="020B0606020202030204" pitchFamily="34" charset="0"/>
                        </a:rPr>
                        <a:t>3</a:t>
                      </a:r>
                    </a:p>
                  </a:txBody>
                  <a:tcPr/>
                </a:tc>
                <a:tc>
                  <a:txBody>
                    <a:bodyPr/>
                    <a:lstStyle/>
                    <a:p>
                      <a:r>
                        <a:rPr lang="en-US" sz="1800" dirty="0">
                          <a:solidFill>
                            <a:srgbClr val="060F18"/>
                          </a:solidFill>
                          <a:latin typeface="Arial Narrow" panose="020B0606020202030204" pitchFamily="34" charset="0"/>
                        </a:rPr>
                        <a:t>2.1%</a:t>
                      </a:r>
                    </a:p>
                  </a:txBody>
                  <a:tcPr/>
                </a:tc>
                <a:tc>
                  <a:txBody>
                    <a:bodyPr/>
                    <a:lstStyle/>
                    <a:p>
                      <a:r>
                        <a:rPr lang="en-US" sz="1800" dirty="0">
                          <a:solidFill>
                            <a:srgbClr val="060F18"/>
                          </a:solidFill>
                          <a:latin typeface="Arial Narrow" panose="020B0606020202030204" pitchFamily="34" charset="0"/>
                        </a:rPr>
                        <a:t>$1,212,948</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3</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4%</a:t>
                      </a:r>
                    </a:p>
                  </a:txBody>
                  <a:tcPr/>
                </a:tc>
                <a:tc>
                  <a:txBody>
                    <a:bodyPr/>
                    <a:lstStyle/>
                    <a:p>
                      <a:r>
                        <a:rPr lang="en-US" sz="1800" dirty="0">
                          <a:solidFill>
                            <a:srgbClr val="060F18"/>
                          </a:solidFill>
                          <a:latin typeface="Arial Narrow" panose="020B0606020202030204" pitchFamily="34" charset="0"/>
                        </a:rPr>
                        <a:t>$1,164,800</a:t>
                      </a:r>
                    </a:p>
                  </a:txBody>
                  <a:tcPr/>
                </a:tc>
                <a:extLst>
                  <a:ext uri="{0D108BD9-81ED-4DB2-BD59-A6C34878D82A}">
                    <a16:rowId xmlns:a16="http://schemas.microsoft.com/office/drawing/2014/main" xmlns="" val="10003"/>
                  </a:ext>
                </a:extLst>
              </a:tr>
              <a:tr h="395773">
                <a:tc>
                  <a:txBody>
                    <a:bodyPr/>
                    <a:lstStyle/>
                    <a:p>
                      <a:r>
                        <a:rPr lang="en-US" sz="1800" dirty="0">
                          <a:solidFill>
                            <a:srgbClr val="060F18"/>
                          </a:solidFill>
                          <a:latin typeface="Arial Narrow" panose="020B0606020202030204" pitchFamily="34" charset="0"/>
                        </a:rPr>
                        <a:t>4</a:t>
                      </a:r>
                    </a:p>
                  </a:txBody>
                  <a:tcPr/>
                </a:tc>
                <a:tc>
                  <a:txBody>
                    <a:bodyPr/>
                    <a:lstStyle/>
                    <a:p>
                      <a:r>
                        <a:rPr lang="en-US" sz="1800" dirty="0">
                          <a:solidFill>
                            <a:srgbClr val="060F18"/>
                          </a:solidFill>
                          <a:latin typeface="Arial Narrow" panose="020B0606020202030204" pitchFamily="34" charset="0"/>
                        </a:rPr>
                        <a:t>-5.0%</a:t>
                      </a:r>
                    </a:p>
                  </a:txBody>
                  <a:tcPr/>
                </a:tc>
                <a:tc>
                  <a:txBody>
                    <a:bodyPr/>
                    <a:lstStyle/>
                    <a:p>
                      <a:r>
                        <a:rPr lang="en-US" sz="1800" dirty="0">
                          <a:solidFill>
                            <a:srgbClr val="060F18"/>
                          </a:solidFill>
                          <a:latin typeface="Arial Narrow" panose="020B0606020202030204" pitchFamily="34" charset="0"/>
                        </a:rPr>
                        <a:t>$1,152,301</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4</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8.0%</a:t>
                      </a:r>
                    </a:p>
                  </a:txBody>
                  <a:tcPr/>
                </a:tc>
                <a:tc>
                  <a:txBody>
                    <a:bodyPr/>
                    <a:lstStyle/>
                    <a:p>
                      <a:r>
                        <a:rPr lang="en-US" sz="1800" dirty="0">
                          <a:solidFill>
                            <a:srgbClr val="060F18"/>
                          </a:solidFill>
                          <a:latin typeface="Arial Narrow" panose="020B0606020202030204" pitchFamily="34" charset="0"/>
                        </a:rPr>
                        <a:t>$1,257,984</a:t>
                      </a:r>
                    </a:p>
                  </a:txBody>
                  <a:tcPr/>
                </a:tc>
                <a:extLst>
                  <a:ext uri="{0D108BD9-81ED-4DB2-BD59-A6C34878D82A}">
                    <a16:rowId xmlns:a16="http://schemas.microsoft.com/office/drawing/2014/main" xmlns="" val="10004"/>
                  </a:ext>
                </a:extLst>
              </a:tr>
              <a:tr h="395773">
                <a:tc>
                  <a:txBody>
                    <a:bodyPr/>
                    <a:lstStyle/>
                    <a:p>
                      <a:r>
                        <a:rPr lang="en-US" sz="1800" dirty="0">
                          <a:solidFill>
                            <a:srgbClr val="060F18"/>
                          </a:solidFill>
                          <a:latin typeface="Arial Narrow" panose="020B0606020202030204" pitchFamily="34" charset="0"/>
                        </a:rPr>
                        <a:t>5</a:t>
                      </a:r>
                    </a:p>
                  </a:txBody>
                  <a:tcPr/>
                </a:tc>
                <a:tc>
                  <a:txBody>
                    <a:bodyPr/>
                    <a:lstStyle/>
                    <a:p>
                      <a:r>
                        <a:rPr lang="en-US" sz="1800" dirty="0">
                          <a:solidFill>
                            <a:srgbClr val="060F18"/>
                          </a:solidFill>
                          <a:latin typeface="Arial Narrow" panose="020B0606020202030204" pitchFamily="34" charset="0"/>
                        </a:rPr>
                        <a:t>20.0%</a:t>
                      </a:r>
                    </a:p>
                  </a:txBody>
                  <a:tcPr/>
                </a:tc>
                <a:tc>
                  <a:txBody>
                    <a:bodyPr/>
                    <a:lstStyle/>
                    <a:p>
                      <a:r>
                        <a:rPr lang="en-US" sz="1800" dirty="0">
                          <a:solidFill>
                            <a:srgbClr val="060F18"/>
                          </a:solidFill>
                          <a:latin typeface="Arial Narrow" panose="020B0606020202030204" pitchFamily="34" charset="0"/>
                        </a:rPr>
                        <a:t>$1,382,761</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5</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15.0%</a:t>
                      </a:r>
                    </a:p>
                  </a:txBody>
                  <a:tcPr/>
                </a:tc>
                <a:tc>
                  <a:txBody>
                    <a:bodyPr/>
                    <a:lstStyle/>
                    <a:p>
                      <a:r>
                        <a:rPr lang="en-US" sz="1800" dirty="0">
                          <a:solidFill>
                            <a:srgbClr val="060F18"/>
                          </a:solidFill>
                          <a:latin typeface="Arial Narrow" panose="020B0606020202030204" pitchFamily="34" charset="0"/>
                        </a:rPr>
                        <a:t>$1,446,682</a:t>
                      </a:r>
                    </a:p>
                  </a:txBody>
                  <a:tcPr/>
                </a:tc>
                <a:extLst>
                  <a:ext uri="{0D108BD9-81ED-4DB2-BD59-A6C34878D82A}">
                    <a16:rowId xmlns:a16="http://schemas.microsoft.com/office/drawing/2014/main" xmlns="" val="10005"/>
                  </a:ext>
                </a:extLst>
              </a:tr>
              <a:tr h="395773">
                <a:tc>
                  <a:txBody>
                    <a:bodyPr/>
                    <a:lstStyle/>
                    <a:p>
                      <a:r>
                        <a:rPr lang="en-US" sz="1800" dirty="0">
                          <a:solidFill>
                            <a:srgbClr val="060F18"/>
                          </a:solidFill>
                          <a:latin typeface="Arial Narrow" panose="020B0606020202030204" pitchFamily="34" charset="0"/>
                        </a:rPr>
                        <a:t>6</a:t>
                      </a:r>
                    </a:p>
                  </a:txBody>
                  <a:tcPr/>
                </a:tc>
                <a:tc>
                  <a:txBody>
                    <a:bodyPr/>
                    <a:lstStyle/>
                    <a:p>
                      <a:r>
                        <a:rPr lang="en-US" sz="1800" dirty="0">
                          <a:solidFill>
                            <a:srgbClr val="060F18"/>
                          </a:solidFill>
                          <a:latin typeface="Arial Narrow" panose="020B0606020202030204" pitchFamily="34" charset="0"/>
                        </a:rPr>
                        <a:t>15.0%</a:t>
                      </a:r>
                    </a:p>
                  </a:txBody>
                  <a:tcPr/>
                </a:tc>
                <a:tc>
                  <a:txBody>
                    <a:bodyPr/>
                    <a:lstStyle/>
                    <a:p>
                      <a:r>
                        <a:rPr lang="en-US" sz="1800" dirty="0">
                          <a:solidFill>
                            <a:srgbClr val="060F18"/>
                          </a:solidFill>
                          <a:latin typeface="Arial Narrow" panose="020B0606020202030204" pitchFamily="34" charset="0"/>
                        </a:rPr>
                        <a:t>$1,590,175</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6</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20.0%</a:t>
                      </a:r>
                    </a:p>
                  </a:txBody>
                  <a:tcPr/>
                </a:tc>
                <a:tc>
                  <a:txBody>
                    <a:bodyPr/>
                    <a:lstStyle/>
                    <a:p>
                      <a:r>
                        <a:rPr lang="en-US" sz="1800" dirty="0">
                          <a:solidFill>
                            <a:srgbClr val="060F18"/>
                          </a:solidFill>
                          <a:latin typeface="Arial Narrow" panose="020B0606020202030204" pitchFamily="34" charset="0"/>
                        </a:rPr>
                        <a:t>$1,736,018</a:t>
                      </a:r>
                    </a:p>
                  </a:txBody>
                  <a:tcPr/>
                </a:tc>
                <a:extLst>
                  <a:ext uri="{0D108BD9-81ED-4DB2-BD59-A6C34878D82A}">
                    <a16:rowId xmlns:a16="http://schemas.microsoft.com/office/drawing/2014/main" xmlns="" val="10006"/>
                  </a:ext>
                </a:extLst>
              </a:tr>
              <a:tr h="395773">
                <a:tc>
                  <a:txBody>
                    <a:bodyPr/>
                    <a:lstStyle/>
                    <a:p>
                      <a:r>
                        <a:rPr lang="en-US" sz="1800" dirty="0">
                          <a:solidFill>
                            <a:srgbClr val="060F18"/>
                          </a:solidFill>
                          <a:latin typeface="Arial Narrow" panose="020B0606020202030204" pitchFamily="34" charset="0"/>
                        </a:rPr>
                        <a:t>7</a:t>
                      </a:r>
                    </a:p>
                  </a:txBody>
                  <a:tcPr/>
                </a:tc>
                <a:tc>
                  <a:txBody>
                    <a:bodyPr/>
                    <a:lstStyle/>
                    <a:p>
                      <a:r>
                        <a:rPr lang="en-US" sz="1800" dirty="0">
                          <a:solidFill>
                            <a:srgbClr val="060F18"/>
                          </a:solidFill>
                          <a:latin typeface="Arial Narrow" panose="020B0606020202030204" pitchFamily="34" charset="0"/>
                        </a:rPr>
                        <a:t>8.0%</a:t>
                      </a:r>
                    </a:p>
                  </a:txBody>
                  <a:tcPr/>
                </a:tc>
                <a:tc>
                  <a:txBody>
                    <a:bodyPr/>
                    <a:lstStyle/>
                    <a:p>
                      <a:r>
                        <a:rPr lang="en-US" sz="1800" dirty="0">
                          <a:solidFill>
                            <a:srgbClr val="060F18"/>
                          </a:solidFill>
                          <a:latin typeface="Arial Narrow" panose="020B0606020202030204" pitchFamily="34" charset="0"/>
                        </a:rPr>
                        <a:t>$1,717,389</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7</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-5.0%</a:t>
                      </a:r>
                    </a:p>
                  </a:txBody>
                  <a:tcPr/>
                </a:tc>
                <a:tc>
                  <a:txBody>
                    <a:bodyPr/>
                    <a:lstStyle/>
                    <a:p>
                      <a:r>
                        <a:rPr lang="en-US" sz="1800" dirty="0">
                          <a:solidFill>
                            <a:srgbClr val="060F18"/>
                          </a:solidFill>
                          <a:latin typeface="Arial Narrow" panose="020B0606020202030204" pitchFamily="34" charset="0"/>
                        </a:rPr>
                        <a:t>$1,649,217</a:t>
                      </a:r>
                    </a:p>
                  </a:txBody>
                  <a:tcPr/>
                </a:tc>
                <a:extLst>
                  <a:ext uri="{0D108BD9-81ED-4DB2-BD59-A6C34878D82A}">
                    <a16:rowId xmlns:a16="http://schemas.microsoft.com/office/drawing/2014/main" xmlns="" val="10007"/>
                  </a:ext>
                </a:extLst>
              </a:tr>
              <a:tr h="395773">
                <a:tc>
                  <a:txBody>
                    <a:bodyPr/>
                    <a:lstStyle/>
                    <a:p>
                      <a:r>
                        <a:rPr lang="en-US" sz="1800" dirty="0">
                          <a:solidFill>
                            <a:srgbClr val="060F18"/>
                          </a:solidFill>
                          <a:latin typeface="Arial Narrow" panose="020B0606020202030204" pitchFamily="34" charset="0"/>
                        </a:rPr>
                        <a:t>8</a:t>
                      </a:r>
                    </a:p>
                  </a:txBody>
                  <a:tcPr/>
                </a:tc>
                <a:tc>
                  <a:txBody>
                    <a:bodyPr/>
                    <a:lstStyle/>
                    <a:p>
                      <a:r>
                        <a:rPr lang="en-US" sz="1800" dirty="0">
                          <a:solidFill>
                            <a:srgbClr val="060F18"/>
                          </a:solidFill>
                          <a:latin typeface="Arial Narrow" panose="020B0606020202030204" pitchFamily="34" charset="0"/>
                        </a:rPr>
                        <a:t>4.0%</a:t>
                      </a:r>
                    </a:p>
                  </a:txBody>
                  <a:tcPr/>
                </a:tc>
                <a:tc>
                  <a:txBody>
                    <a:bodyPr/>
                    <a:lstStyle/>
                    <a:p>
                      <a:r>
                        <a:rPr lang="en-US" sz="1800" dirty="0">
                          <a:solidFill>
                            <a:srgbClr val="060F18"/>
                          </a:solidFill>
                          <a:latin typeface="Arial Narrow" panose="020B0606020202030204" pitchFamily="34" charset="0"/>
                        </a:rPr>
                        <a:t>$1,786,084</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8</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2.1%</a:t>
                      </a:r>
                    </a:p>
                  </a:txBody>
                  <a:tcPr/>
                </a:tc>
                <a:tc>
                  <a:txBody>
                    <a:bodyPr/>
                    <a:lstStyle/>
                    <a:p>
                      <a:r>
                        <a:rPr lang="en-US" sz="1800" dirty="0">
                          <a:solidFill>
                            <a:srgbClr val="060F18"/>
                          </a:solidFill>
                          <a:latin typeface="Arial Narrow" panose="020B0606020202030204" pitchFamily="34" charset="0"/>
                        </a:rPr>
                        <a:t>$1,683,851</a:t>
                      </a:r>
                    </a:p>
                  </a:txBody>
                  <a:tcPr/>
                </a:tc>
                <a:extLst>
                  <a:ext uri="{0D108BD9-81ED-4DB2-BD59-A6C34878D82A}">
                    <a16:rowId xmlns:a16="http://schemas.microsoft.com/office/drawing/2014/main" xmlns="" val="10008"/>
                  </a:ext>
                </a:extLst>
              </a:tr>
              <a:tr h="395773">
                <a:tc>
                  <a:txBody>
                    <a:bodyPr/>
                    <a:lstStyle/>
                    <a:p>
                      <a:r>
                        <a:rPr lang="en-US" sz="1800" dirty="0">
                          <a:solidFill>
                            <a:srgbClr val="060F18"/>
                          </a:solidFill>
                          <a:latin typeface="Arial Narrow" panose="020B0606020202030204" pitchFamily="34" charset="0"/>
                        </a:rPr>
                        <a:t>9</a:t>
                      </a:r>
                    </a:p>
                  </a:txBody>
                  <a:tcPr/>
                </a:tc>
                <a:tc>
                  <a:txBody>
                    <a:bodyPr/>
                    <a:lstStyle/>
                    <a:p>
                      <a:r>
                        <a:rPr lang="en-US" sz="1800" dirty="0">
                          <a:solidFill>
                            <a:srgbClr val="060F18"/>
                          </a:solidFill>
                          <a:latin typeface="Arial Narrow" panose="020B0606020202030204" pitchFamily="34" charset="0"/>
                        </a:rPr>
                        <a:t>12.0%</a:t>
                      </a:r>
                    </a:p>
                  </a:txBody>
                  <a:tcPr/>
                </a:tc>
                <a:tc>
                  <a:txBody>
                    <a:bodyPr/>
                    <a:lstStyle/>
                    <a:p>
                      <a:r>
                        <a:rPr lang="en-US" sz="1800" dirty="0">
                          <a:solidFill>
                            <a:srgbClr val="060F18"/>
                          </a:solidFill>
                          <a:latin typeface="Arial Narrow" panose="020B0606020202030204" pitchFamily="34" charset="0"/>
                        </a:rPr>
                        <a:t>$2,000,414</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9</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8.0%</a:t>
                      </a:r>
                    </a:p>
                  </a:txBody>
                  <a:tcPr/>
                </a:tc>
                <a:tc>
                  <a:txBody>
                    <a:bodyPr/>
                    <a:lstStyle/>
                    <a:p>
                      <a:r>
                        <a:rPr lang="en-US" sz="1800" dirty="0">
                          <a:solidFill>
                            <a:srgbClr val="060F18"/>
                          </a:solidFill>
                          <a:latin typeface="Arial Narrow" panose="020B0606020202030204" pitchFamily="34" charset="0"/>
                        </a:rPr>
                        <a:t>$1,818,559</a:t>
                      </a:r>
                    </a:p>
                  </a:txBody>
                  <a:tcPr/>
                </a:tc>
                <a:extLst>
                  <a:ext uri="{0D108BD9-81ED-4DB2-BD59-A6C34878D82A}">
                    <a16:rowId xmlns:a16="http://schemas.microsoft.com/office/drawing/2014/main" xmlns="" val="10009"/>
                  </a:ext>
                </a:extLst>
              </a:tr>
              <a:tr h="395773">
                <a:tc>
                  <a:txBody>
                    <a:bodyPr/>
                    <a:lstStyle/>
                    <a:p>
                      <a:r>
                        <a:rPr lang="en-US" sz="1800" dirty="0">
                          <a:solidFill>
                            <a:srgbClr val="060F18"/>
                          </a:solidFill>
                          <a:latin typeface="Arial Narrow" panose="020B0606020202030204" pitchFamily="34" charset="0"/>
                        </a:rPr>
                        <a:t>10</a:t>
                      </a:r>
                    </a:p>
                  </a:txBody>
                  <a:tcPr/>
                </a:tc>
                <a:tc>
                  <a:txBody>
                    <a:bodyPr/>
                    <a:lstStyle/>
                    <a:p>
                      <a:r>
                        <a:rPr lang="en-US" sz="1800" dirty="0">
                          <a:solidFill>
                            <a:srgbClr val="060F18"/>
                          </a:solidFill>
                          <a:latin typeface="Arial Narrow" panose="020B0606020202030204" pitchFamily="34" charset="0"/>
                        </a:rPr>
                        <a:t>0.0%</a:t>
                      </a:r>
                    </a:p>
                  </a:txBody>
                  <a:tcPr/>
                </a:tc>
                <a:tc>
                  <a:txBody>
                    <a:bodyPr/>
                    <a:lstStyle/>
                    <a:p>
                      <a:r>
                        <a:rPr lang="en-US" sz="1800" dirty="0">
                          <a:solidFill>
                            <a:srgbClr val="060F18"/>
                          </a:solidFill>
                          <a:latin typeface="Arial Narrow" panose="020B0606020202030204" pitchFamily="34" charset="0"/>
                        </a:rPr>
                        <a:t>$2,000,414</a:t>
                      </a:r>
                    </a:p>
                  </a:txBody>
                  <a:tcPr>
                    <a:lnR w="12700" cap="flat" cmpd="sng" algn="ctr">
                      <a:solidFill>
                        <a:schemeClr val="tx1"/>
                      </a:solidFill>
                      <a:prstDash val="solid"/>
                      <a:round/>
                      <a:headEnd type="none" w="med" len="med"/>
                      <a:tailEnd type="none" w="med" len="med"/>
                    </a:lnR>
                  </a:tcPr>
                </a:tc>
                <a:tc>
                  <a:txBody>
                    <a:bodyPr/>
                    <a:lstStyle/>
                    <a:p>
                      <a:r>
                        <a:rPr lang="en-US" sz="1800" dirty="0">
                          <a:solidFill>
                            <a:srgbClr val="060F18"/>
                          </a:solidFill>
                          <a:latin typeface="Arial Narrow" panose="020B0606020202030204" pitchFamily="34" charset="0"/>
                        </a:rPr>
                        <a:t>10</a:t>
                      </a:r>
                    </a:p>
                  </a:txBody>
                  <a:tcPr>
                    <a:lnL w="12700" cap="flat" cmpd="sng" algn="ctr">
                      <a:solidFill>
                        <a:schemeClr val="tx1"/>
                      </a:solidFill>
                      <a:prstDash val="solid"/>
                      <a:round/>
                      <a:headEnd type="none" w="med" len="med"/>
                      <a:tailEnd type="none" w="med" len="med"/>
                    </a:lnL>
                  </a:tcPr>
                </a:tc>
                <a:tc>
                  <a:txBody>
                    <a:bodyPr/>
                    <a:lstStyle/>
                    <a:p>
                      <a:r>
                        <a:rPr lang="en-US" sz="1800" dirty="0">
                          <a:solidFill>
                            <a:srgbClr val="060F18"/>
                          </a:solidFill>
                          <a:latin typeface="Arial Narrow" panose="020B0606020202030204" pitchFamily="34" charset="0"/>
                        </a:rPr>
                        <a:t>10.0%</a:t>
                      </a:r>
                    </a:p>
                  </a:txBody>
                  <a:tcPr/>
                </a:tc>
                <a:tc>
                  <a:txBody>
                    <a:bodyPr/>
                    <a:lstStyle/>
                    <a:p>
                      <a:r>
                        <a:rPr lang="en-US" sz="1800" dirty="0">
                          <a:solidFill>
                            <a:srgbClr val="060F18"/>
                          </a:solidFill>
                          <a:latin typeface="Arial Narrow" panose="020B0606020202030204" pitchFamily="34" charset="0"/>
                        </a:rPr>
                        <a:t>$2,000,414</a:t>
                      </a:r>
                    </a:p>
                  </a:txBody>
                  <a:tcPr/>
                </a:tc>
                <a:extLst>
                  <a:ext uri="{0D108BD9-81ED-4DB2-BD59-A6C34878D82A}">
                    <a16:rowId xmlns:a16="http://schemas.microsoft.com/office/drawing/2014/main" xmlns="" val="10010"/>
                  </a:ext>
                </a:extLst>
              </a:tr>
            </a:tbl>
          </a:graphicData>
        </a:graphic>
      </p:graphicFrame>
      <p:sp>
        <p:nvSpPr>
          <p:cNvPr id="13" name="TextBox 12"/>
          <p:cNvSpPr txBox="1"/>
          <p:nvPr/>
        </p:nvSpPr>
        <p:spPr>
          <a:xfrm>
            <a:off x="481263" y="5872480"/>
            <a:ext cx="8205537" cy="369332"/>
          </a:xfrm>
          <a:prstGeom prst="rect">
            <a:avLst/>
          </a:prstGeom>
          <a:noFill/>
        </p:spPr>
        <p:txBody>
          <a:bodyPr wrap="square" rtlCol="0">
            <a:spAutoFit/>
          </a:bodyPr>
          <a:lstStyle/>
          <a:p>
            <a:pPr eaLnBrk="0" hangingPunct="0">
              <a:spcBef>
                <a:spcPct val="30000"/>
              </a:spcBef>
              <a:defRPr/>
            </a:pPr>
            <a:r>
              <a:rPr lang="en-US" sz="1400" i="1" dirty="0">
                <a:solidFill>
                  <a:srgbClr val="060F18"/>
                </a:solidFill>
                <a:latin typeface="Arial Narrow" panose="020B0606020202030204" pitchFamily="34" charset="0"/>
              </a:rPr>
              <a:t>*This is for illustration purposes only, and is not to be construed as indicative of any actual investment</a:t>
            </a:r>
            <a:r>
              <a:rPr lang="en-US" i="1" dirty="0">
                <a:solidFill>
                  <a:srgbClr val="060F18"/>
                </a:solidFill>
                <a:latin typeface="Arial Narrow" panose="020B0606020202030204" pitchFamily="34" charset="0"/>
              </a:rPr>
              <a:t>.</a:t>
            </a:r>
          </a:p>
        </p:txBody>
      </p:sp>
      <p:sp>
        <p:nvSpPr>
          <p:cNvPr id="8" name="TextBox 7">
            <a:extLst>
              <a:ext uri="{FF2B5EF4-FFF2-40B4-BE49-F238E27FC236}">
                <a16:creationId xmlns:a16="http://schemas.microsoft.com/office/drawing/2014/main" xmlns="" id="{E377BAB8-74A6-4908-8999-FE2CC1A12F21}"/>
              </a:ext>
            </a:extLst>
          </p:cNvPr>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Sequence of Returns Risk</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Accumulation rates of return with $1 mil beginning account value*</a:t>
            </a:r>
          </a:p>
        </p:txBody>
      </p:sp>
      <p:sp>
        <p:nvSpPr>
          <p:cNvPr id="5" name="TextBox 4">
            <a:extLst>
              <a:ext uri="{FF2B5EF4-FFF2-40B4-BE49-F238E27FC236}">
                <a16:creationId xmlns:a16="http://schemas.microsoft.com/office/drawing/2014/main" xmlns="" id="{78C27BCB-5A92-4D7F-8888-B73A6CA7A47A}"/>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935883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86726495"/>
              </p:ext>
            </p:extLst>
          </p:nvPr>
        </p:nvGraphicFramePr>
        <p:xfrm>
          <a:off x="467032" y="1324947"/>
          <a:ext cx="8229600" cy="454753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669380">
                <a:tc>
                  <a:txBody>
                    <a:bodyPr/>
                    <a:lstStyle/>
                    <a:p>
                      <a:r>
                        <a:rPr lang="en-US" dirty="0">
                          <a:latin typeface="Arial Narrow" panose="020B0606020202030204" pitchFamily="34" charset="0"/>
                        </a:rPr>
                        <a:t>Chart</a:t>
                      </a:r>
                      <a:r>
                        <a:rPr lang="en-US" baseline="0" dirty="0">
                          <a:latin typeface="Arial Narrow" panose="020B0606020202030204" pitchFamily="34" charset="0"/>
                        </a:rPr>
                        <a:t> 1</a:t>
                      </a:r>
                      <a:endParaRPr lang="en-US" dirty="0">
                        <a:latin typeface="Arial Narrow" panose="020B0606020202030204" pitchFamily="34" charset="0"/>
                      </a:endParaRPr>
                    </a:p>
                  </a:txBody>
                  <a:tcPr/>
                </a:tc>
                <a:tc>
                  <a:txBody>
                    <a:bodyPr/>
                    <a:lstStyle/>
                    <a:p>
                      <a:r>
                        <a:rPr lang="en-US" dirty="0">
                          <a:latin typeface="Arial Narrow" panose="020B0606020202030204" pitchFamily="34" charset="0"/>
                        </a:rPr>
                        <a:t>Rate</a:t>
                      </a:r>
                      <a:r>
                        <a:rPr lang="en-US" baseline="0" dirty="0">
                          <a:latin typeface="Arial Narrow" panose="020B0606020202030204" pitchFamily="34" charset="0"/>
                        </a:rPr>
                        <a:t> of Return</a:t>
                      </a:r>
                      <a:endParaRPr lang="en-US" dirty="0">
                        <a:latin typeface="Arial Narrow" panose="020B0606020202030204" pitchFamily="34" charset="0"/>
                      </a:endParaRPr>
                    </a:p>
                  </a:txBody>
                  <a:tcPr/>
                </a:tc>
                <a:tc>
                  <a:txBody>
                    <a:bodyPr/>
                    <a:lstStyle/>
                    <a:p>
                      <a:r>
                        <a:rPr lang="en-US" dirty="0">
                          <a:latin typeface="Arial Narrow" panose="020B0606020202030204" pitchFamily="34" charset="0"/>
                        </a:rPr>
                        <a:t>Account Value</a:t>
                      </a:r>
                    </a:p>
                  </a:txBody>
                  <a:tcPr>
                    <a:lnR w="12700" cap="flat" cmpd="sng" algn="ctr">
                      <a:solidFill>
                        <a:schemeClr val="tx1"/>
                      </a:solidFill>
                      <a:prstDash val="solid"/>
                      <a:round/>
                      <a:headEnd type="none" w="med" len="med"/>
                      <a:tailEnd type="none" w="med" len="med"/>
                    </a:lnR>
                  </a:tcPr>
                </a:tc>
                <a:tc>
                  <a:txBody>
                    <a:bodyPr/>
                    <a:lstStyle/>
                    <a:p>
                      <a:r>
                        <a:rPr lang="en-US" dirty="0">
                          <a:latin typeface="Arial Narrow" panose="020B0606020202030204" pitchFamily="34" charset="0"/>
                        </a:rPr>
                        <a:t>Chart 2</a:t>
                      </a:r>
                    </a:p>
                  </a:txBody>
                  <a:tcPr>
                    <a:lnL w="12700" cap="flat" cmpd="sng" algn="ctr">
                      <a:solidFill>
                        <a:schemeClr val="tx1"/>
                      </a:solidFill>
                      <a:prstDash val="solid"/>
                      <a:round/>
                      <a:headEnd type="none" w="med" len="med"/>
                      <a:tailEnd type="none" w="med" len="med"/>
                    </a:lnL>
                  </a:tcPr>
                </a:tc>
                <a:tc>
                  <a:txBody>
                    <a:bodyPr/>
                    <a:lstStyle/>
                    <a:p>
                      <a:r>
                        <a:rPr lang="en-US" dirty="0">
                          <a:latin typeface="Arial Narrow" panose="020B0606020202030204" pitchFamily="34" charset="0"/>
                        </a:rPr>
                        <a:t>Rate of Return</a:t>
                      </a:r>
                    </a:p>
                  </a:txBody>
                  <a:tcPr/>
                </a:tc>
                <a:tc>
                  <a:txBody>
                    <a:bodyPr/>
                    <a:lstStyle/>
                    <a:p>
                      <a:r>
                        <a:rPr lang="en-US" dirty="0">
                          <a:latin typeface="Arial Narrow" panose="020B0606020202030204" pitchFamily="34" charset="0"/>
                        </a:rPr>
                        <a:t>Account  Value</a:t>
                      </a:r>
                    </a:p>
                  </a:txBody>
                  <a:tcPr/>
                </a:tc>
                <a:extLst>
                  <a:ext uri="{0D108BD9-81ED-4DB2-BD59-A6C34878D82A}">
                    <a16:rowId xmlns:a16="http://schemas.microsoft.com/office/drawing/2014/main" xmlns="" val="10000"/>
                  </a:ext>
                </a:extLst>
              </a:tr>
              <a:tr h="387815">
                <a:tc>
                  <a:txBody>
                    <a:bodyPr/>
                    <a:lstStyle/>
                    <a:p>
                      <a:r>
                        <a:rPr lang="en-US" dirty="0">
                          <a:solidFill>
                            <a:srgbClr val="060F18"/>
                          </a:solidFill>
                          <a:latin typeface="Arial Narrow" panose="020B0606020202030204" pitchFamily="34" charset="0"/>
                        </a:rPr>
                        <a:t>Year 1</a:t>
                      </a:r>
                    </a:p>
                  </a:txBody>
                  <a:tcPr/>
                </a:tc>
                <a:tc>
                  <a:txBody>
                    <a:bodyPr/>
                    <a:lstStyle/>
                    <a:p>
                      <a:r>
                        <a:rPr lang="en-US" dirty="0">
                          <a:solidFill>
                            <a:srgbClr val="060F18"/>
                          </a:solidFill>
                          <a:latin typeface="Arial Narrow" panose="020B0606020202030204" pitchFamily="34" charset="0"/>
                        </a:rPr>
                        <a:t>10%</a:t>
                      </a:r>
                    </a:p>
                  </a:txBody>
                  <a:tcPr/>
                </a:tc>
                <a:tc>
                  <a:txBody>
                    <a:bodyPr/>
                    <a:lstStyle/>
                    <a:p>
                      <a:r>
                        <a:rPr lang="en-US" dirty="0">
                          <a:solidFill>
                            <a:srgbClr val="060F18"/>
                          </a:solidFill>
                          <a:latin typeface="Arial Narrow" panose="020B0606020202030204" pitchFamily="34" charset="0"/>
                        </a:rPr>
                        <a:t>$990,000</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Year 1</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0%</a:t>
                      </a:r>
                    </a:p>
                  </a:txBody>
                  <a:tcPr/>
                </a:tc>
                <a:tc>
                  <a:txBody>
                    <a:bodyPr/>
                    <a:lstStyle/>
                    <a:p>
                      <a:r>
                        <a:rPr lang="en-US" dirty="0">
                          <a:solidFill>
                            <a:srgbClr val="060F18"/>
                          </a:solidFill>
                          <a:latin typeface="Arial Narrow" panose="020B0606020202030204" pitchFamily="34" charset="0"/>
                        </a:rPr>
                        <a:t>$900,000</a:t>
                      </a:r>
                    </a:p>
                  </a:txBody>
                  <a:tcPr/>
                </a:tc>
                <a:extLst>
                  <a:ext uri="{0D108BD9-81ED-4DB2-BD59-A6C34878D82A}">
                    <a16:rowId xmlns:a16="http://schemas.microsoft.com/office/drawing/2014/main" xmlns="" val="10001"/>
                  </a:ext>
                </a:extLst>
              </a:tr>
              <a:tr h="387815">
                <a:tc>
                  <a:txBody>
                    <a:bodyPr/>
                    <a:lstStyle/>
                    <a:p>
                      <a:r>
                        <a:rPr lang="en-US" dirty="0">
                          <a:solidFill>
                            <a:srgbClr val="060F18"/>
                          </a:solidFill>
                          <a:latin typeface="Arial Narrow" panose="020B0606020202030204" pitchFamily="34" charset="0"/>
                        </a:rPr>
                        <a:t>2</a:t>
                      </a:r>
                    </a:p>
                  </a:txBody>
                  <a:tcPr/>
                </a:tc>
                <a:tc>
                  <a:txBody>
                    <a:bodyPr/>
                    <a:lstStyle/>
                    <a:p>
                      <a:r>
                        <a:rPr lang="en-US" dirty="0">
                          <a:solidFill>
                            <a:srgbClr val="060F18"/>
                          </a:solidFill>
                          <a:latin typeface="Arial Narrow" panose="020B0606020202030204" pitchFamily="34" charset="0"/>
                        </a:rPr>
                        <a:t>5%</a:t>
                      </a:r>
                    </a:p>
                  </a:txBody>
                  <a:tcPr/>
                </a:tc>
                <a:tc>
                  <a:txBody>
                    <a:bodyPr/>
                    <a:lstStyle/>
                    <a:p>
                      <a:r>
                        <a:rPr lang="en-US" dirty="0">
                          <a:solidFill>
                            <a:srgbClr val="060F18"/>
                          </a:solidFill>
                          <a:latin typeface="Arial Narrow" panose="020B0606020202030204" pitchFamily="34" charset="0"/>
                        </a:rPr>
                        <a:t>$934,500</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2</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-12%</a:t>
                      </a:r>
                    </a:p>
                  </a:txBody>
                  <a:tcPr/>
                </a:tc>
                <a:tc>
                  <a:txBody>
                    <a:bodyPr/>
                    <a:lstStyle/>
                    <a:p>
                      <a:r>
                        <a:rPr lang="en-US" dirty="0">
                          <a:solidFill>
                            <a:srgbClr val="060F18"/>
                          </a:solidFill>
                          <a:latin typeface="Arial Narrow" panose="020B0606020202030204" pitchFamily="34" charset="0"/>
                        </a:rPr>
                        <a:t>$704,000</a:t>
                      </a:r>
                    </a:p>
                  </a:txBody>
                  <a:tcPr/>
                </a:tc>
                <a:extLst>
                  <a:ext uri="{0D108BD9-81ED-4DB2-BD59-A6C34878D82A}">
                    <a16:rowId xmlns:a16="http://schemas.microsoft.com/office/drawing/2014/main" xmlns="" val="10002"/>
                  </a:ext>
                </a:extLst>
              </a:tr>
              <a:tr h="387815">
                <a:tc>
                  <a:txBody>
                    <a:bodyPr/>
                    <a:lstStyle/>
                    <a:p>
                      <a:r>
                        <a:rPr lang="en-US" dirty="0">
                          <a:solidFill>
                            <a:srgbClr val="060F18"/>
                          </a:solidFill>
                          <a:latin typeface="Arial Narrow" panose="020B0606020202030204" pitchFamily="34" charset="0"/>
                        </a:rPr>
                        <a:t>3</a:t>
                      </a:r>
                    </a:p>
                  </a:txBody>
                  <a:tcPr/>
                </a:tc>
                <a:tc>
                  <a:txBody>
                    <a:bodyPr/>
                    <a:lstStyle/>
                    <a:p>
                      <a:r>
                        <a:rPr lang="en-US" dirty="0">
                          <a:solidFill>
                            <a:srgbClr val="060F18"/>
                          </a:solidFill>
                          <a:latin typeface="Arial Narrow" panose="020B0606020202030204" pitchFamily="34" charset="0"/>
                        </a:rPr>
                        <a:t>-4%</a:t>
                      </a:r>
                    </a:p>
                  </a:txBody>
                  <a:tcPr/>
                </a:tc>
                <a:tc>
                  <a:txBody>
                    <a:bodyPr/>
                    <a:lstStyle/>
                    <a:p>
                      <a:r>
                        <a:rPr lang="en-US" dirty="0">
                          <a:solidFill>
                            <a:srgbClr val="060F18"/>
                          </a:solidFill>
                          <a:latin typeface="Arial Narrow" panose="020B0606020202030204" pitchFamily="34" charset="0"/>
                        </a:rPr>
                        <a:t>$801,120</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3</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-15%</a:t>
                      </a:r>
                    </a:p>
                  </a:txBody>
                  <a:tcPr/>
                </a:tc>
                <a:tc>
                  <a:txBody>
                    <a:bodyPr/>
                    <a:lstStyle/>
                    <a:p>
                      <a:r>
                        <a:rPr lang="en-US" dirty="0">
                          <a:solidFill>
                            <a:srgbClr val="060F18"/>
                          </a:solidFill>
                          <a:latin typeface="Arial Narrow" panose="020B0606020202030204" pitchFamily="34" charset="0"/>
                        </a:rPr>
                        <a:t>$513,400</a:t>
                      </a:r>
                    </a:p>
                  </a:txBody>
                  <a:tcPr/>
                </a:tc>
                <a:extLst>
                  <a:ext uri="{0D108BD9-81ED-4DB2-BD59-A6C34878D82A}">
                    <a16:rowId xmlns:a16="http://schemas.microsoft.com/office/drawing/2014/main" xmlns="" val="10003"/>
                  </a:ext>
                </a:extLst>
              </a:tr>
              <a:tr h="387815">
                <a:tc>
                  <a:txBody>
                    <a:bodyPr/>
                    <a:lstStyle/>
                    <a:p>
                      <a:r>
                        <a:rPr lang="en-US" dirty="0">
                          <a:solidFill>
                            <a:srgbClr val="060F18"/>
                          </a:solidFill>
                          <a:latin typeface="Arial Narrow" panose="020B0606020202030204" pitchFamily="34" charset="0"/>
                        </a:rPr>
                        <a:t>4</a:t>
                      </a:r>
                    </a:p>
                  </a:txBody>
                  <a:tcPr/>
                </a:tc>
                <a:tc>
                  <a:txBody>
                    <a:bodyPr/>
                    <a:lstStyle/>
                    <a:p>
                      <a:r>
                        <a:rPr lang="en-US" dirty="0">
                          <a:solidFill>
                            <a:srgbClr val="060F18"/>
                          </a:solidFill>
                          <a:latin typeface="Arial Narrow" panose="020B0606020202030204" pitchFamily="34" charset="0"/>
                        </a:rPr>
                        <a:t>8%</a:t>
                      </a:r>
                    </a:p>
                  </a:txBody>
                  <a:tcPr/>
                </a:tc>
                <a:tc>
                  <a:txBody>
                    <a:bodyPr/>
                    <a:lstStyle/>
                    <a:p>
                      <a:r>
                        <a:rPr lang="en-US" dirty="0">
                          <a:solidFill>
                            <a:srgbClr val="060F18"/>
                          </a:solidFill>
                          <a:latin typeface="Arial Narrow" panose="020B0606020202030204" pitchFamily="34" charset="0"/>
                        </a:rPr>
                        <a:t>$757,210</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4</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3%</a:t>
                      </a:r>
                    </a:p>
                  </a:txBody>
                  <a:tcPr/>
                </a:tc>
                <a:tc>
                  <a:txBody>
                    <a:bodyPr/>
                    <a:lstStyle/>
                    <a:p>
                      <a:r>
                        <a:rPr lang="en-US" dirty="0">
                          <a:solidFill>
                            <a:srgbClr val="060F18"/>
                          </a:solidFill>
                          <a:latin typeface="Arial Narrow" panose="020B0606020202030204" pitchFamily="34" charset="0"/>
                        </a:rPr>
                        <a:t>$425,802</a:t>
                      </a:r>
                    </a:p>
                  </a:txBody>
                  <a:tcPr/>
                </a:tc>
                <a:extLst>
                  <a:ext uri="{0D108BD9-81ED-4DB2-BD59-A6C34878D82A}">
                    <a16:rowId xmlns:a16="http://schemas.microsoft.com/office/drawing/2014/main" xmlns="" val="10004"/>
                  </a:ext>
                </a:extLst>
              </a:tr>
              <a:tr h="387815">
                <a:tc>
                  <a:txBody>
                    <a:bodyPr/>
                    <a:lstStyle/>
                    <a:p>
                      <a:r>
                        <a:rPr lang="en-US" dirty="0">
                          <a:solidFill>
                            <a:srgbClr val="060F18"/>
                          </a:solidFill>
                          <a:latin typeface="Arial Narrow" panose="020B0606020202030204" pitchFamily="34" charset="0"/>
                        </a:rPr>
                        <a:t>5</a:t>
                      </a:r>
                    </a:p>
                  </a:txBody>
                  <a:tcPr/>
                </a:tc>
                <a:tc>
                  <a:txBody>
                    <a:bodyPr/>
                    <a:lstStyle/>
                    <a:p>
                      <a:r>
                        <a:rPr lang="en-US" dirty="0">
                          <a:solidFill>
                            <a:srgbClr val="060F18"/>
                          </a:solidFill>
                          <a:latin typeface="Arial Narrow" panose="020B0606020202030204" pitchFamily="34" charset="0"/>
                        </a:rPr>
                        <a:t>15%</a:t>
                      </a:r>
                    </a:p>
                  </a:txBody>
                  <a:tcPr/>
                </a:tc>
                <a:tc>
                  <a:txBody>
                    <a:bodyPr/>
                    <a:lstStyle/>
                    <a:p>
                      <a:r>
                        <a:rPr lang="en-US" dirty="0">
                          <a:solidFill>
                            <a:srgbClr val="060F18"/>
                          </a:solidFill>
                          <a:latin typeface="Arial Narrow" panose="020B0606020202030204" pitchFamily="34" charset="0"/>
                        </a:rPr>
                        <a:t>$755,791</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5</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8%</a:t>
                      </a:r>
                    </a:p>
                  </a:txBody>
                  <a:tcPr/>
                </a:tc>
                <a:tc>
                  <a:txBody>
                    <a:bodyPr/>
                    <a:lstStyle/>
                    <a:p>
                      <a:r>
                        <a:rPr lang="en-US" dirty="0">
                          <a:solidFill>
                            <a:srgbClr val="060F18"/>
                          </a:solidFill>
                          <a:latin typeface="Arial Narrow" panose="020B0606020202030204" pitchFamily="34" charset="0"/>
                        </a:rPr>
                        <a:t>$351,866</a:t>
                      </a:r>
                    </a:p>
                  </a:txBody>
                  <a:tcPr/>
                </a:tc>
                <a:extLst>
                  <a:ext uri="{0D108BD9-81ED-4DB2-BD59-A6C34878D82A}">
                    <a16:rowId xmlns:a16="http://schemas.microsoft.com/office/drawing/2014/main" xmlns="" val="10005"/>
                  </a:ext>
                </a:extLst>
              </a:tr>
              <a:tr h="387815">
                <a:tc>
                  <a:txBody>
                    <a:bodyPr/>
                    <a:lstStyle/>
                    <a:p>
                      <a:r>
                        <a:rPr lang="en-US" dirty="0">
                          <a:solidFill>
                            <a:srgbClr val="060F18"/>
                          </a:solidFill>
                          <a:latin typeface="Arial Narrow" panose="020B0606020202030204" pitchFamily="34" charset="0"/>
                        </a:rPr>
                        <a:t>6</a:t>
                      </a:r>
                    </a:p>
                  </a:txBody>
                  <a:tcPr/>
                </a:tc>
                <a:tc>
                  <a:txBody>
                    <a:bodyPr/>
                    <a:lstStyle/>
                    <a:p>
                      <a:r>
                        <a:rPr lang="en-US" dirty="0">
                          <a:solidFill>
                            <a:srgbClr val="060F18"/>
                          </a:solidFill>
                          <a:latin typeface="Arial Narrow" panose="020B0606020202030204" pitchFamily="34" charset="0"/>
                        </a:rPr>
                        <a:t>8%</a:t>
                      </a:r>
                    </a:p>
                  </a:txBody>
                  <a:tcPr/>
                </a:tc>
                <a:tc>
                  <a:txBody>
                    <a:bodyPr/>
                    <a:lstStyle/>
                    <a:p>
                      <a:r>
                        <a:rPr lang="en-US" dirty="0">
                          <a:solidFill>
                            <a:srgbClr val="060F18"/>
                          </a:solidFill>
                          <a:latin typeface="Arial Narrow" panose="020B0606020202030204" pitchFamily="34" charset="0"/>
                        </a:rPr>
                        <a:t>$708,254</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6</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15%</a:t>
                      </a:r>
                    </a:p>
                  </a:txBody>
                  <a:tcPr/>
                </a:tc>
                <a:tc>
                  <a:txBody>
                    <a:bodyPr/>
                    <a:lstStyle/>
                    <a:p>
                      <a:r>
                        <a:rPr lang="en-US" dirty="0">
                          <a:solidFill>
                            <a:srgbClr val="060F18"/>
                          </a:solidFill>
                          <a:latin typeface="Arial Narrow" panose="020B0606020202030204" pitchFamily="34" charset="0"/>
                        </a:rPr>
                        <a:t>$289,646</a:t>
                      </a:r>
                    </a:p>
                  </a:txBody>
                  <a:tcPr/>
                </a:tc>
                <a:extLst>
                  <a:ext uri="{0D108BD9-81ED-4DB2-BD59-A6C34878D82A}">
                    <a16:rowId xmlns:a16="http://schemas.microsoft.com/office/drawing/2014/main" xmlns="" val="10006"/>
                  </a:ext>
                </a:extLst>
              </a:tr>
              <a:tr h="387815">
                <a:tc>
                  <a:txBody>
                    <a:bodyPr/>
                    <a:lstStyle/>
                    <a:p>
                      <a:r>
                        <a:rPr lang="en-US" dirty="0">
                          <a:solidFill>
                            <a:srgbClr val="060F18"/>
                          </a:solidFill>
                          <a:latin typeface="Arial Narrow" panose="020B0606020202030204" pitchFamily="34" charset="0"/>
                        </a:rPr>
                        <a:t>7</a:t>
                      </a:r>
                    </a:p>
                  </a:txBody>
                  <a:tcPr/>
                </a:tc>
                <a:tc>
                  <a:txBody>
                    <a:bodyPr/>
                    <a:lstStyle/>
                    <a:p>
                      <a:r>
                        <a:rPr lang="en-US" dirty="0">
                          <a:solidFill>
                            <a:srgbClr val="060F18"/>
                          </a:solidFill>
                          <a:latin typeface="Arial Narrow" panose="020B0606020202030204" pitchFamily="34" charset="0"/>
                        </a:rPr>
                        <a:t>3%</a:t>
                      </a:r>
                    </a:p>
                  </a:txBody>
                  <a:tcPr/>
                </a:tc>
                <a:tc>
                  <a:txBody>
                    <a:bodyPr/>
                    <a:lstStyle/>
                    <a:p>
                      <a:r>
                        <a:rPr lang="en-US" dirty="0">
                          <a:solidFill>
                            <a:srgbClr val="060F18"/>
                          </a:solidFill>
                          <a:latin typeface="Arial Narrow" panose="020B0606020202030204" pitchFamily="34" charset="0"/>
                        </a:rPr>
                        <a:t>$626,502</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7</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8%</a:t>
                      </a:r>
                    </a:p>
                  </a:txBody>
                  <a:tcPr/>
                </a:tc>
                <a:tc>
                  <a:txBody>
                    <a:bodyPr/>
                    <a:lstStyle/>
                    <a:p>
                      <a:r>
                        <a:rPr lang="en-US" dirty="0">
                          <a:solidFill>
                            <a:srgbClr val="060F18"/>
                          </a:solidFill>
                          <a:latin typeface="Arial Narrow" panose="020B0606020202030204" pitchFamily="34" charset="0"/>
                        </a:rPr>
                        <a:t>$204,818</a:t>
                      </a:r>
                    </a:p>
                  </a:txBody>
                  <a:tcPr/>
                </a:tc>
                <a:extLst>
                  <a:ext uri="{0D108BD9-81ED-4DB2-BD59-A6C34878D82A}">
                    <a16:rowId xmlns:a16="http://schemas.microsoft.com/office/drawing/2014/main" xmlns="" val="10007"/>
                  </a:ext>
                </a:extLst>
              </a:tr>
              <a:tr h="387815">
                <a:tc>
                  <a:txBody>
                    <a:bodyPr/>
                    <a:lstStyle/>
                    <a:p>
                      <a:r>
                        <a:rPr lang="en-US" dirty="0">
                          <a:solidFill>
                            <a:srgbClr val="060F18"/>
                          </a:solidFill>
                          <a:latin typeface="Arial Narrow" panose="020B0606020202030204" pitchFamily="34" charset="0"/>
                        </a:rPr>
                        <a:t>8</a:t>
                      </a:r>
                    </a:p>
                  </a:txBody>
                  <a:tcPr/>
                </a:tc>
                <a:tc>
                  <a:txBody>
                    <a:bodyPr/>
                    <a:lstStyle/>
                    <a:p>
                      <a:r>
                        <a:rPr lang="en-US" dirty="0">
                          <a:solidFill>
                            <a:srgbClr val="060F18"/>
                          </a:solidFill>
                          <a:latin typeface="Arial Narrow" panose="020B0606020202030204" pitchFamily="34" charset="0"/>
                        </a:rPr>
                        <a:t>-15%</a:t>
                      </a:r>
                    </a:p>
                  </a:txBody>
                  <a:tcPr/>
                </a:tc>
                <a:tc>
                  <a:txBody>
                    <a:bodyPr/>
                    <a:lstStyle/>
                    <a:p>
                      <a:r>
                        <a:rPr lang="en-US" dirty="0">
                          <a:solidFill>
                            <a:srgbClr val="060F18"/>
                          </a:solidFill>
                          <a:latin typeface="Arial Narrow" panose="020B0606020202030204" pitchFamily="34" charset="0"/>
                        </a:rPr>
                        <a:t>$447,527</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8</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-4%</a:t>
                      </a:r>
                    </a:p>
                  </a:txBody>
                  <a:tcPr/>
                </a:tc>
                <a:tc>
                  <a:txBody>
                    <a:bodyPr/>
                    <a:lstStyle/>
                    <a:p>
                      <a:r>
                        <a:rPr lang="en-US" dirty="0">
                          <a:solidFill>
                            <a:srgbClr val="060F18"/>
                          </a:solidFill>
                          <a:latin typeface="Arial Narrow" panose="020B0606020202030204" pitchFamily="34" charset="0"/>
                        </a:rPr>
                        <a:t>$100,625</a:t>
                      </a:r>
                    </a:p>
                  </a:txBody>
                  <a:tcPr/>
                </a:tc>
                <a:extLst>
                  <a:ext uri="{0D108BD9-81ED-4DB2-BD59-A6C34878D82A}">
                    <a16:rowId xmlns:a16="http://schemas.microsoft.com/office/drawing/2014/main" xmlns="" val="10008"/>
                  </a:ext>
                </a:extLst>
              </a:tr>
              <a:tr h="387815">
                <a:tc>
                  <a:txBody>
                    <a:bodyPr/>
                    <a:lstStyle/>
                    <a:p>
                      <a:r>
                        <a:rPr lang="en-US" dirty="0">
                          <a:solidFill>
                            <a:srgbClr val="060F18"/>
                          </a:solidFill>
                          <a:latin typeface="Arial Narrow" panose="020B0606020202030204" pitchFamily="34" charset="0"/>
                        </a:rPr>
                        <a:t>9</a:t>
                      </a:r>
                    </a:p>
                  </a:txBody>
                  <a:tcPr/>
                </a:tc>
                <a:tc>
                  <a:txBody>
                    <a:bodyPr/>
                    <a:lstStyle/>
                    <a:p>
                      <a:r>
                        <a:rPr lang="en-US" dirty="0">
                          <a:solidFill>
                            <a:srgbClr val="060F18"/>
                          </a:solidFill>
                          <a:latin typeface="Arial Narrow" panose="020B0606020202030204" pitchFamily="34" charset="0"/>
                        </a:rPr>
                        <a:t>-12%</a:t>
                      </a:r>
                    </a:p>
                  </a:txBody>
                  <a:tcPr/>
                </a:tc>
                <a:tc>
                  <a:txBody>
                    <a:bodyPr/>
                    <a:lstStyle/>
                    <a:p>
                      <a:r>
                        <a:rPr lang="en-US" dirty="0">
                          <a:solidFill>
                            <a:srgbClr val="060F18"/>
                          </a:solidFill>
                          <a:latin typeface="Arial Narrow" panose="020B0606020202030204" pitchFamily="34" charset="0"/>
                        </a:rPr>
                        <a:t>$305,823</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9</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5%</a:t>
                      </a:r>
                    </a:p>
                  </a:txBody>
                  <a:tcPr/>
                </a:tc>
                <a:tc>
                  <a:txBody>
                    <a:bodyPr/>
                    <a:lstStyle/>
                    <a:p>
                      <a:r>
                        <a:rPr lang="en-US" dirty="0">
                          <a:solidFill>
                            <a:srgbClr val="060F18"/>
                          </a:solidFill>
                          <a:latin typeface="Arial Narrow" panose="020B0606020202030204" pitchFamily="34" charset="0"/>
                        </a:rPr>
                        <a:t>$       656</a:t>
                      </a:r>
                    </a:p>
                  </a:txBody>
                  <a:tcPr/>
                </a:tc>
                <a:extLst>
                  <a:ext uri="{0D108BD9-81ED-4DB2-BD59-A6C34878D82A}">
                    <a16:rowId xmlns:a16="http://schemas.microsoft.com/office/drawing/2014/main" xmlns="" val="10009"/>
                  </a:ext>
                </a:extLst>
              </a:tr>
              <a:tr h="387815">
                <a:tc>
                  <a:txBody>
                    <a:bodyPr/>
                    <a:lstStyle/>
                    <a:p>
                      <a:r>
                        <a:rPr lang="en-US" dirty="0">
                          <a:solidFill>
                            <a:srgbClr val="060F18"/>
                          </a:solidFill>
                          <a:latin typeface="Arial Narrow" panose="020B0606020202030204" pitchFamily="34" charset="0"/>
                        </a:rPr>
                        <a:t>10</a:t>
                      </a:r>
                    </a:p>
                  </a:txBody>
                  <a:tcPr/>
                </a:tc>
                <a:tc>
                  <a:txBody>
                    <a:bodyPr/>
                    <a:lstStyle/>
                    <a:p>
                      <a:r>
                        <a:rPr lang="en-US" dirty="0">
                          <a:solidFill>
                            <a:srgbClr val="060F18"/>
                          </a:solidFill>
                          <a:latin typeface="Arial Narrow" panose="020B0606020202030204" pitchFamily="34" charset="0"/>
                        </a:rPr>
                        <a:t>0%</a:t>
                      </a:r>
                    </a:p>
                  </a:txBody>
                  <a:tcPr/>
                </a:tc>
                <a:tc>
                  <a:txBody>
                    <a:bodyPr/>
                    <a:lstStyle/>
                    <a:p>
                      <a:r>
                        <a:rPr lang="en-US" dirty="0">
                          <a:solidFill>
                            <a:srgbClr val="060F18"/>
                          </a:solidFill>
                          <a:latin typeface="Arial Narrow" panose="020B0606020202030204" pitchFamily="34" charset="0"/>
                        </a:rPr>
                        <a:t>$205,823</a:t>
                      </a:r>
                    </a:p>
                  </a:txBody>
                  <a:tcPr>
                    <a:lnR w="12700" cap="flat" cmpd="sng" algn="ctr">
                      <a:solidFill>
                        <a:schemeClr val="tx1"/>
                      </a:solidFill>
                      <a:prstDash val="solid"/>
                      <a:round/>
                      <a:headEnd type="none" w="med" len="med"/>
                      <a:tailEnd type="none" w="med" len="med"/>
                    </a:lnR>
                  </a:tcPr>
                </a:tc>
                <a:tc>
                  <a:txBody>
                    <a:bodyPr/>
                    <a:lstStyle/>
                    <a:p>
                      <a:r>
                        <a:rPr lang="en-US" dirty="0">
                          <a:solidFill>
                            <a:srgbClr val="060F18"/>
                          </a:solidFill>
                          <a:latin typeface="Arial Narrow" panose="020B0606020202030204" pitchFamily="34" charset="0"/>
                        </a:rPr>
                        <a:t>10</a:t>
                      </a:r>
                    </a:p>
                  </a:txBody>
                  <a:tcPr>
                    <a:lnL w="12700" cap="flat" cmpd="sng" algn="ctr">
                      <a:solidFill>
                        <a:schemeClr val="tx1"/>
                      </a:solidFill>
                      <a:prstDash val="solid"/>
                      <a:round/>
                      <a:headEnd type="none" w="med" len="med"/>
                      <a:tailEnd type="none" w="med" len="med"/>
                    </a:lnL>
                  </a:tcPr>
                </a:tc>
                <a:tc>
                  <a:txBody>
                    <a:bodyPr/>
                    <a:lstStyle/>
                    <a:p>
                      <a:r>
                        <a:rPr lang="en-US" dirty="0">
                          <a:solidFill>
                            <a:srgbClr val="060F18"/>
                          </a:solidFill>
                          <a:latin typeface="Arial Narrow" panose="020B0606020202030204" pitchFamily="34" charset="0"/>
                        </a:rPr>
                        <a:t>10%</a:t>
                      </a:r>
                    </a:p>
                  </a:txBody>
                  <a:tcPr/>
                </a:tc>
                <a:tc>
                  <a:txBody>
                    <a:bodyPr/>
                    <a:lstStyle/>
                    <a:p>
                      <a:r>
                        <a:rPr lang="en-US" dirty="0">
                          <a:solidFill>
                            <a:srgbClr val="060F18"/>
                          </a:solidFill>
                          <a:latin typeface="Arial Narrow" panose="020B0606020202030204" pitchFamily="34" charset="0"/>
                        </a:rPr>
                        <a:t>$(109,278)</a:t>
                      </a:r>
                    </a:p>
                  </a:txBody>
                  <a:tcPr/>
                </a:tc>
                <a:extLst>
                  <a:ext uri="{0D108BD9-81ED-4DB2-BD59-A6C34878D82A}">
                    <a16:rowId xmlns:a16="http://schemas.microsoft.com/office/drawing/2014/main" xmlns="" val="10010"/>
                  </a:ext>
                </a:extLst>
              </a:tr>
            </a:tbl>
          </a:graphicData>
        </a:graphic>
      </p:graphicFrame>
      <p:sp>
        <p:nvSpPr>
          <p:cNvPr id="7" name="TextBox 6"/>
          <p:cNvSpPr txBox="1"/>
          <p:nvPr/>
        </p:nvSpPr>
        <p:spPr>
          <a:xfrm>
            <a:off x="453324" y="5926246"/>
            <a:ext cx="8276680" cy="307777"/>
          </a:xfrm>
          <a:prstGeom prst="rect">
            <a:avLst/>
          </a:prstGeom>
          <a:noFill/>
        </p:spPr>
        <p:txBody>
          <a:bodyPr wrap="square" rtlCol="0">
            <a:spAutoFit/>
          </a:bodyPr>
          <a:lstStyle/>
          <a:p>
            <a:pPr eaLnBrk="0" hangingPunct="0">
              <a:spcBef>
                <a:spcPct val="30000"/>
              </a:spcBef>
              <a:defRPr/>
            </a:pPr>
            <a:r>
              <a:rPr lang="en-US" sz="1400" i="1" dirty="0">
                <a:solidFill>
                  <a:srgbClr val="060F18"/>
                </a:solidFill>
                <a:latin typeface="Arial Narrow" panose="020B0606020202030204" pitchFamily="34" charset="0"/>
              </a:rPr>
              <a:t>*This is for illustration purposes only, and is not to be construed as indicative of any actual investment.</a:t>
            </a:r>
          </a:p>
        </p:txBody>
      </p:sp>
      <p:sp>
        <p:nvSpPr>
          <p:cNvPr id="9" name="TextBox 8">
            <a:extLst>
              <a:ext uri="{FF2B5EF4-FFF2-40B4-BE49-F238E27FC236}">
                <a16:creationId xmlns:a16="http://schemas.microsoft.com/office/drawing/2014/main" xmlns="" id="{A2313ADC-855A-44A1-9E41-9818E0729661}"/>
              </a:ext>
            </a:extLst>
          </p:cNvPr>
          <p:cNvSpPr txBox="1"/>
          <p:nvPr/>
        </p:nvSpPr>
        <p:spPr>
          <a:xfrm>
            <a:off x="320040" y="200541"/>
            <a:ext cx="7924800" cy="1354217"/>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Sequence of Returns Risk</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Decumulation rates of return with $1 mil beginning account value*</a:t>
            </a:r>
          </a:p>
          <a:p>
            <a:r>
              <a:rPr lang="en-US" i="1" dirty="0">
                <a:solidFill>
                  <a:srgbClr val="000000"/>
                </a:solidFill>
                <a:latin typeface="Georgia" charset="0"/>
                <a:ea typeface="Georgia" charset="0"/>
                <a:cs typeface="Georgia" charset="0"/>
              </a:rPr>
              <a:t>$100,000 annual distribution</a:t>
            </a:r>
          </a:p>
          <a:p>
            <a:endParaRPr lang="en-US" i="1" dirty="0">
              <a:solidFill>
                <a:srgbClr val="000000"/>
              </a:solidFill>
              <a:latin typeface="Georgia" charset="0"/>
              <a:ea typeface="Georgia" charset="0"/>
              <a:cs typeface="Georgia" charset="0"/>
            </a:endParaRPr>
          </a:p>
        </p:txBody>
      </p:sp>
      <p:sp>
        <p:nvSpPr>
          <p:cNvPr id="5" name="TextBox 4">
            <a:extLst>
              <a:ext uri="{FF2B5EF4-FFF2-40B4-BE49-F238E27FC236}">
                <a16:creationId xmlns:a16="http://schemas.microsoft.com/office/drawing/2014/main" xmlns="" id="{2038191D-9259-41DF-87CC-DC045DF90E8E}"/>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384285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778" y="2027318"/>
            <a:ext cx="2340557" cy="1138773"/>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Self-funding</a:t>
            </a:r>
          </a:p>
          <a:p>
            <a:r>
              <a:rPr lang="en-US" sz="2000" i="1" dirty="0">
                <a:solidFill>
                  <a:srgbClr val="000000"/>
                </a:solidFill>
                <a:latin typeface="Georgia" charset="0"/>
                <a:ea typeface="Georgia" charset="0"/>
                <a:cs typeface="Georgia" charset="0"/>
              </a:rPr>
              <a:t>Implications (</a:t>
            </a:r>
            <a:r>
              <a:rPr lang="en-US" sz="2000" i="1" dirty="0" err="1">
                <a:solidFill>
                  <a:srgbClr val="000000"/>
                </a:solidFill>
                <a:latin typeface="Georgia" charset="0"/>
                <a:ea typeface="Georgia" charset="0"/>
                <a:cs typeface="Georgia" charset="0"/>
              </a:rPr>
              <a:t>cont</a:t>
            </a:r>
            <a:r>
              <a:rPr lang="en-US" sz="2000" i="1" dirty="0">
                <a:solidFill>
                  <a:srgbClr val="000000"/>
                </a:solidFill>
                <a:latin typeface="Georgia" charset="0"/>
                <a:ea typeface="Georgia" charset="0"/>
                <a:cs typeface="Georgia" charset="0"/>
              </a:rPr>
              <a:t>)</a:t>
            </a:r>
            <a:endParaRPr lang="en-US" sz="1400" i="1" dirty="0">
              <a:solidFill>
                <a:srgbClr val="000000"/>
              </a:solidFill>
              <a:latin typeface="Georgia" charset="0"/>
              <a:ea typeface="Georgia" charset="0"/>
              <a:cs typeface="Georgia" charset="0"/>
            </a:endParaRPr>
          </a:p>
        </p:txBody>
      </p:sp>
      <p:sp>
        <p:nvSpPr>
          <p:cNvPr id="32" name="Content Placeholder 2">
            <a:extLst>
              <a:ext uri="{FF2B5EF4-FFF2-40B4-BE49-F238E27FC236}">
                <a16:creationId xmlns:a16="http://schemas.microsoft.com/office/drawing/2014/main" xmlns="" id="{A65B1643-DFBB-4D7B-A5AC-EA15DF6555A3}"/>
              </a:ext>
            </a:extLst>
          </p:cNvPr>
          <p:cNvSpPr>
            <a:spLocks noGrp="1"/>
          </p:cNvSpPr>
          <p:nvPr>
            <p:ph idx="1"/>
          </p:nvPr>
        </p:nvSpPr>
        <p:spPr>
          <a:xfrm>
            <a:off x="3548467" y="590942"/>
            <a:ext cx="4521476" cy="4270119"/>
          </a:xfrm>
        </p:spPr>
        <p:txBody>
          <a:bodyPr/>
          <a:lstStyle/>
          <a:p>
            <a:pPr marL="0" indent="0">
              <a:buNone/>
            </a:pPr>
            <a:r>
              <a:rPr lang="en-US" sz="2400" dirty="0">
                <a:solidFill>
                  <a:srgbClr val="060F18"/>
                </a:solidFill>
                <a:latin typeface="Arial Narrow" panose="020B0606020202030204" pitchFamily="34" charset="0"/>
              </a:rPr>
              <a:t>For retirees there are only four tax neutral withdrawal activities:</a:t>
            </a:r>
            <a:br>
              <a:rPr lang="en-US" sz="2400" dirty="0">
                <a:solidFill>
                  <a:srgbClr val="060F18"/>
                </a:solidFill>
                <a:latin typeface="Arial Narrow" panose="020B0606020202030204" pitchFamily="34" charset="0"/>
              </a:rPr>
            </a:br>
            <a:endParaRPr lang="en-US" sz="2400" dirty="0">
              <a:solidFill>
                <a:srgbClr val="060F18"/>
              </a:solidFill>
              <a:latin typeface="Arial Narrow" panose="020B0606020202030204" pitchFamily="34" charset="0"/>
            </a:endParaRPr>
          </a:p>
          <a:p>
            <a:pPr marL="514350" indent="-514350">
              <a:buFont typeface="+mj-lt"/>
              <a:buAutoNum type="romanUcPeriod"/>
            </a:pPr>
            <a:r>
              <a:rPr lang="en-US" sz="2000" dirty="0">
                <a:solidFill>
                  <a:srgbClr val="060F18"/>
                </a:solidFill>
                <a:latin typeface="Arial Narrow" panose="020B0606020202030204" pitchFamily="34" charset="0"/>
              </a:rPr>
              <a:t>HSA withdrawal for qualifying medical expenses</a:t>
            </a:r>
          </a:p>
          <a:p>
            <a:pPr marL="514350" indent="-514350">
              <a:buFont typeface="+mj-lt"/>
              <a:buAutoNum type="romanUcPeriod"/>
            </a:pPr>
            <a:endParaRPr lang="en-US" sz="2000" dirty="0">
              <a:solidFill>
                <a:srgbClr val="060F18"/>
              </a:solidFill>
              <a:latin typeface="Arial Narrow" panose="020B0606020202030204" pitchFamily="34" charset="0"/>
            </a:endParaRPr>
          </a:p>
          <a:p>
            <a:pPr marL="514350" indent="-514350">
              <a:buFont typeface="+mj-lt"/>
              <a:buAutoNum type="romanUcPeriod"/>
            </a:pPr>
            <a:r>
              <a:rPr lang="en-US" sz="2000" dirty="0">
                <a:solidFill>
                  <a:srgbClr val="060F18"/>
                </a:solidFill>
                <a:latin typeface="Arial Narrow" panose="020B0606020202030204" pitchFamily="34" charset="0"/>
              </a:rPr>
              <a:t>LTCI payment for qualifying long term care expenses</a:t>
            </a:r>
            <a:br>
              <a:rPr lang="en-US" sz="2000" dirty="0">
                <a:solidFill>
                  <a:srgbClr val="060F18"/>
                </a:solidFill>
                <a:latin typeface="Arial Narrow" panose="020B0606020202030204" pitchFamily="34" charset="0"/>
              </a:rPr>
            </a:br>
            <a:endParaRPr lang="en-US" sz="2000" dirty="0">
              <a:solidFill>
                <a:srgbClr val="060F18"/>
              </a:solidFill>
              <a:latin typeface="Arial Narrow" panose="020B0606020202030204" pitchFamily="34" charset="0"/>
            </a:endParaRPr>
          </a:p>
          <a:p>
            <a:pPr marL="514350" indent="-514350">
              <a:buFont typeface="+mj-lt"/>
              <a:buAutoNum type="romanUcPeriod"/>
            </a:pPr>
            <a:r>
              <a:rPr lang="en-US" sz="2000" dirty="0">
                <a:solidFill>
                  <a:srgbClr val="060F18"/>
                </a:solidFill>
                <a:latin typeface="Arial Narrow" panose="020B0606020202030204" pitchFamily="34" charset="0"/>
              </a:rPr>
              <a:t>Qualified Roth IRA distributions</a:t>
            </a:r>
            <a:br>
              <a:rPr lang="en-US" sz="2000" dirty="0">
                <a:solidFill>
                  <a:srgbClr val="060F18"/>
                </a:solidFill>
                <a:latin typeface="Arial Narrow" panose="020B0606020202030204" pitchFamily="34" charset="0"/>
              </a:rPr>
            </a:br>
            <a:endParaRPr lang="en-US" sz="2000" dirty="0">
              <a:solidFill>
                <a:srgbClr val="060F18"/>
              </a:solidFill>
              <a:latin typeface="Arial Narrow" panose="020B0606020202030204" pitchFamily="34" charset="0"/>
            </a:endParaRPr>
          </a:p>
          <a:p>
            <a:pPr marL="514350" indent="-514350">
              <a:buFont typeface="+mj-lt"/>
              <a:buAutoNum type="romanUcPeriod"/>
            </a:pPr>
            <a:r>
              <a:rPr lang="en-US" sz="2000" dirty="0">
                <a:solidFill>
                  <a:srgbClr val="060F18"/>
                </a:solidFill>
                <a:latin typeface="Arial Narrow" panose="020B0606020202030204" pitchFamily="34" charset="0"/>
              </a:rPr>
              <a:t>Cash value life insurance surrenders switching to loans at basis</a:t>
            </a:r>
          </a:p>
        </p:txBody>
      </p:sp>
      <p:cxnSp>
        <p:nvCxnSpPr>
          <p:cNvPr id="33" name="Straight Connector 32">
            <a:extLst>
              <a:ext uri="{FF2B5EF4-FFF2-40B4-BE49-F238E27FC236}">
                <a16:creationId xmlns:a16="http://schemas.microsoft.com/office/drawing/2014/main" xmlns="" id="{C87C5A34-C22D-45F7-A940-F72C0C05F9DB}"/>
              </a:ext>
            </a:extLst>
          </p:cNvPr>
          <p:cNvCxnSpPr>
            <a:cxnSpLocks/>
          </p:cNvCxnSpPr>
          <p:nvPr/>
        </p:nvCxnSpPr>
        <p:spPr>
          <a:xfrm flipV="1">
            <a:off x="3200400" y="227666"/>
            <a:ext cx="0" cy="5591335"/>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2B91F09A-65C1-4CBC-AF04-D1FE12367A96}"/>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32915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778" y="2027318"/>
            <a:ext cx="2340557" cy="1138773"/>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Self-funding</a:t>
            </a:r>
          </a:p>
          <a:p>
            <a:r>
              <a:rPr lang="en-US" sz="2000" i="1" dirty="0">
                <a:solidFill>
                  <a:srgbClr val="000000"/>
                </a:solidFill>
                <a:latin typeface="Georgia" charset="0"/>
                <a:ea typeface="Georgia" charset="0"/>
                <a:cs typeface="Georgia" charset="0"/>
              </a:rPr>
              <a:t>Implications (</a:t>
            </a:r>
            <a:r>
              <a:rPr lang="en-US" sz="2000" i="1" dirty="0" err="1">
                <a:solidFill>
                  <a:srgbClr val="000000"/>
                </a:solidFill>
                <a:latin typeface="Georgia" charset="0"/>
                <a:ea typeface="Georgia" charset="0"/>
                <a:cs typeface="Georgia" charset="0"/>
              </a:rPr>
              <a:t>cont</a:t>
            </a:r>
            <a:r>
              <a:rPr lang="en-US" sz="2000" i="1" dirty="0">
                <a:solidFill>
                  <a:srgbClr val="000000"/>
                </a:solidFill>
                <a:latin typeface="Georgia" charset="0"/>
                <a:ea typeface="Georgia" charset="0"/>
                <a:cs typeface="Georgia" charset="0"/>
              </a:rPr>
              <a:t>)</a:t>
            </a:r>
            <a:endParaRPr lang="en-US" sz="1400" i="1" dirty="0">
              <a:solidFill>
                <a:srgbClr val="000000"/>
              </a:solidFill>
              <a:latin typeface="Georgia" charset="0"/>
              <a:ea typeface="Georgia" charset="0"/>
              <a:cs typeface="Georgia" charset="0"/>
            </a:endParaRPr>
          </a:p>
        </p:txBody>
      </p:sp>
      <p:sp>
        <p:nvSpPr>
          <p:cNvPr id="32" name="Content Placeholder 2">
            <a:extLst>
              <a:ext uri="{FF2B5EF4-FFF2-40B4-BE49-F238E27FC236}">
                <a16:creationId xmlns:a16="http://schemas.microsoft.com/office/drawing/2014/main" xmlns="" id="{A65B1643-DFBB-4D7B-A5AC-EA15DF6555A3}"/>
              </a:ext>
            </a:extLst>
          </p:cNvPr>
          <p:cNvSpPr>
            <a:spLocks noGrp="1"/>
          </p:cNvSpPr>
          <p:nvPr>
            <p:ph idx="1"/>
          </p:nvPr>
        </p:nvSpPr>
        <p:spPr>
          <a:xfrm>
            <a:off x="3548466" y="823171"/>
            <a:ext cx="5290729" cy="4270119"/>
          </a:xfrm>
        </p:spPr>
        <p:txBody>
          <a:bodyPr/>
          <a:lstStyle/>
          <a:p>
            <a:pPr marL="0" indent="0">
              <a:buNone/>
            </a:pPr>
            <a:r>
              <a:rPr lang="en-US" sz="2400" dirty="0">
                <a:solidFill>
                  <a:srgbClr val="060F18"/>
                </a:solidFill>
                <a:latin typeface="Arial Narrow" panose="020B0606020202030204" pitchFamily="34" charset="0"/>
              </a:rPr>
              <a:t>Everything else affects the tax return:</a:t>
            </a:r>
          </a:p>
          <a:p>
            <a:pPr marL="914400" lvl="1" indent="-514350">
              <a:lnSpc>
                <a:spcPct val="150000"/>
              </a:lnSpc>
              <a:buFont typeface="+mj-lt"/>
              <a:buAutoNum type="romanUcPeriod"/>
            </a:pPr>
            <a:r>
              <a:rPr lang="en-US" sz="2000" dirty="0">
                <a:solidFill>
                  <a:srgbClr val="060F18"/>
                </a:solidFill>
                <a:latin typeface="Arial Narrow" panose="020B0606020202030204" pitchFamily="34" charset="0"/>
              </a:rPr>
              <a:t>Ordinary income tax</a:t>
            </a:r>
          </a:p>
          <a:p>
            <a:pPr marL="914400" lvl="1" indent="-514350">
              <a:lnSpc>
                <a:spcPct val="150000"/>
              </a:lnSpc>
              <a:buFont typeface="+mj-lt"/>
              <a:buAutoNum type="romanUcPeriod"/>
            </a:pPr>
            <a:r>
              <a:rPr lang="en-US" sz="2000" dirty="0">
                <a:solidFill>
                  <a:srgbClr val="060F18"/>
                </a:solidFill>
                <a:latin typeface="Arial Narrow" panose="020B0606020202030204" pitchFamily="34" charset="0"/>
              </a:rPr>
              <a:t>Capital gains or qualified dividend</a:t>
            </a:r>
          </a:p>
          <a:p>
            <a:pPr marL="914400" lvl="1" indent="-514350">
              <a:lnSpc>
                <a:spcPct val="150000"/>
              </a:lnSpc>
              <a:buFont typeface="+mj-lt"/>
              <a:buAutoNum type="romanUcPeriod"/>
            </a:pPr>
            <a:r>
              <a:rPr lang="en-US" sz="2000" dirty="0">
                <a:solidFill>
                  <a:srgbClr val="060F18"/>
                </a:solidFill>
                <a:latin typeface="Arial Narrow" panose="020B0606020202030204" pitchFamily="34" charset="0"/>
              </a:rPr>
              <a:t>Provisional income for Social Security</a:t>
            </a:r>
          </a:p>
          <a:p>
            <a:pPr marL="914400" lvl="1" indent="-514350">
              <a:lnSpc>
                <a:spcPct val="150000"/>
              </a:lnSpc>
              <a:buFont typeface="+mj-lt"/>
              <a:buAutoNum type="romanUcPeriod"/>
            </a:pPr>
            <a:r>
              <a:rPr lang="en-US" sz="2000" dirty="0">
                <a:solidFill>
                  <a:srgbClr val="060F18"/>
                </a:solidFill>
                <a:latin typeface="Arial Narrow" panose="020B0606020202030204" pitchFamily="34" charset="0"/>
              </a:rPr>
              <a:t>3.8 retirement income surcharge</a:t>
            </a:r>
          </a:p>
          <a:p>
            <a:pPr marL="914400" lvl="1" indent="-514350">
              <a:lnSpc>
                <a:spcPct val="150000"/>
              </a:lnSpc>
              <a:buFont typeface="+mj-lt"/>
              <a:buAutoNum type="romanUcPeriod"/>
            </a:pPr>
            <a:r>
              <a:rPr lang="en-US" sz="2000" dirty="0">
                <a:solidFill>
                  <a:srgbClr val="060F18"/>
                </a:solidFill>
                <a:latin typeface="Arial Narrow" panose="020B0606020202030204" pitchFamily="34" charset="0"/>
              </a:rPr>
              <a:t>Alternative Minimum Tax (AMT)</a:t>
            </a:r>
          </a:p>
          <a:p>
            <a:pPr marL="914400" lvl="1" indent="-514350">
              <a:lnSpc>
                <a:spcPct val="150000"/>
              </a:lnSpc>
              <a:buFont typeface="+mj-lt"/>
              <a:buAutoNum type="romanUcPeriod"/>
            </a:pPr>
            <a:r>
              <a:rPr lang="en-US" sz="2000" dirty="0">
                <a:solidFill>
                  <a:srgbClr val="060F18"/>
                </a:solidFill>
                <a:latin typeface="Arial Narrow" panose="020B0606020202030204" pitchFamily="34" charset="0"/>
              </a:rPr>
              <a:t>Medicare part B and D surcharges</a:t>
            </a:r>
          </a:p>
          <a:p>
            <a:pPr marL="914400" lvl="1" indent="-514350">
              <a:lnSpc>
                <a:spcPct val="150000"/>
              </a:lnSpc>
              <a:buFont typeface="+mj-lt"/>
              <a:buAutoNum type="romanUcPeriod"/>
            </a:pPr>
            <a:r>
              <a:rPr lang="en-US" sz="2000" dirty="0">
                <a:solidFill>
                  <a:srgbClr val="060F18"/>
                </a:solidFill>
                <a:latin typeface="Arial Narrow" panose="020B0606020202030204" pitchFamily="34" charset="0"/>
              </a:rPr>
              <a:t>PEP and Pease (suspended with TCJA)</a:t>
            </a:r>
          </a:p>
        </p:txBody>
      </p:sp>
      <p:cxnSp>
        <p:nvCxnSpPr>
          <p:cNvPr id="33" name="Straight Connector 32">
            <a:extLst>
              <a:ext uri="{FF2B5EF4-FFF2-40B4-BE49-F238E27FC236}">
                <a16:creationId xmlns:a16="http://schemas.microsoft.com/office/drawing/2014/main" xmlns="" id="{C87C5A34-C22D-45F7-A940-F72C0C05F9DB}"/>
              </a:ext>
            </a:extLst>
          </p:cNvPr>
          <p:cNvCxnSpPr>
            <a:cxnSpLocks/>
          </p:cNvCxnSpPr>
          <p:nvPr/>
        </p:nvCxnSpPr>
        <p:spPr>
          <a:xfrm flipV="1">
            <a:off x="3200400" y="227666"/>
            <a:ext cx="0" cy="5591335"/>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46E06431-077B-44D5-93C0-D16AD70E12A5}"/>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37947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778" y="2027318"/>
            <a:ext cx="2340557" cy="1138773"/>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Self-funding</a:t>
            </a:r>
          </a:p>
          <a:p>
            <a:r>
              <a:rPr lang="en-US" sz="2000" i="1" dirty="0">
                <a:solidFill>
                  <a:srgbClr val="000000"/>
                </a:solidFill>
                <a:latin typeface="Georgia" charset="0"/>
                <a:ea typeface="Georgia" charset="0"/>
                <a:cs typeface="Georgia" charset="0"/>
              </a:rPr>
              <a:t>Implications (</a:t>
            </a:r>
            <a:r>
              <a:rPr lang="en-US" sz="2000" i="1" dirty="0" err="1">
                <a:solidFill>
                  <a:srgbClr val="000000"/>
                </a:solidFill>
                <a:latin typeface="Georgia" charset="0"/>
                <a:ea typeface="Georgia" charset="0"/>
                <a:cs typeface="Georgia" charset="0"/>
              </a:rPr>
              <a:t>cont</a:t>
            </a:r>
            <a:r>
              <a:rPr lang="en-US" sz="2000" i="1" dirty="0">
                <a:solidFill>
                  <a:srgbClr val="000000"/>
                </a:solidFill>
                <a:latin typeface="Georgia" charset="0"/>
                <a:ea typeface="Georgia" charset="0"/>
                <a:cs typeface="Georgia" charset="0"/>
              </a:rPr>
              <a:t>)</a:t>
            </a:r>
            <a:endParaRPr lang="en-US" sz="1400" i="1" dirty="0">
              <a:solidFill>
                <a:srgbClr val="000000"/>
              </a:solidFill>
              <a:latin typeface="Georgia" charset="0"/>
              <a:ea typeface="Georgia" charset="0"/>
              <a:cs typeface="Georgia" charset="0"/>
            </a:endParaRPr>
          </a:p>
        </p:txBody>
      </p:sp>
      <p:sp>
        <p:nvSpPr>
          <p:cNvPr id="32" name="Content Placeholder 2">
            <a:extLst>
              <a:ext uri="{FF2B5EF4-FFF2-40B4-BE49-F238E27FC236}">
                <a16:creationId xmlns:a16="http://schemas.microsoft.com/office/drawing/2014/main" xmlns="" id="{A65B1643-DFBB-4D7B-A5AC-EA15DF6555A3}"/>
              </a:ext>
            </a:extLst>
          </p:cNvPr>
          <p:cNvSpPr>
            <a:spLocks noGrp="1"/>
          </p:cNvSpPr>
          <p:nvPr>
            <p:ph idx="1"/>
          </p:nvPr>
        </p:nvSpPr>
        <p:spPr>
          <a:xfrm>
            <a:off x="3548467" y="968870"/>
            <a:ext cx="4892148" cy="4270119"/>
          </a:xfrm>
        </p:spPr>
        <p:txBody>
          <a:bodyPr/>
          <a:lstStyle/>
          <a:p>
            <a:pPr marL="914400" lvl="1" indent="-514350">
              <a:lnSpc>
                <a:spcPct val="150000"/>
              </a:lnSpc>
              <a:buFont typeface="+mj-lt"/>
              <a:buAutoNum type="romanUcPeriod"/>
            </a:pPr>
            <a:r>
              <a:rPr lang="en-US" sz="1800" dirty="0">
                <a:solidFill>
                  <a:srgbClr val="060F18"/>
                </a:solidFill>
                <a:latin typeface="Arial Narrow" panose="020B0606020202030204" pitchFamily="34" charset="0"/>
              </a:rPr>
              <a:t>Legacy</a:t>
            </a:r>
          </a:p>
          <a:p>
            <a:pPr marL="1314450" lvl="2" indent="-514350">
              <a:buFont typeface="+mj-lt"/>
              <a:buAutoNum type="alphaLcPeriod"/>
            </a:pPr>
            <a:r>
              <a:rPr lang="en-US" sz="1800" dirty="0">
                <a:solidFill>
                  <a:srgbClr val="060F18"/>
                </a:solidFill>
                <a:latin typeface="Arial Narrow" panose="020B0606020202030204" pitchFamily="34" charset="0"/>
              </a:rPr>
              <a:t>Are the clients being forced to sell assets desired for inter-generational wealth transfer?</a:t>
            </a:r>
          </a:p>
          <a:p>
            <a:pPr marL="1314450" lvl="2" indent="-514350">
              <a:buFont typeface="+mj-lt"/>
              <a:buAutoNum type="alphaLcPeriod"/>
            </a:pPr>
            <a:r>
              <a:rPr lang="en-US" sz="1800" dirty="0">
                <a:solidFill>
                  <a:srgbClr val="060F18"/>
                </a:solidFill>
                <a:latin typeface="Arial Narrow" panose="020B0606020202030204" pitchFamily="34" charset="0"/>
              </a:rPr>
              <a:t>Business, farm or home, special real estate?</a:t>
            </a:r>
            <a:br>
              <a:rPr lang="en-US" sz="1800" dirty="0">
                <a:solidFill>
                  <a:srgbClr val="060F18"/>
                </a:solidFill>
                <a:latin typeface="Arial Narrow" panose="020B0606020202030204" pitchFamily="34" charset="0"/>
              </a:rPr>
            </a:br>
            <a:endParaRPr lang="en-US" sz="1800" dirty="0">
              <a:solidFill>
                <a:srgbClr val="060F18"/>
              </a:solidFill>
              <a:latin typeface="Arial Narrow" panose="020B0606020202030204" pitchFamily="34" charset="0"/>
            </a:endParaRPr>
          </a:p>
          <a:p>
            <a:pPr marL="914400" lvl="1" indent="-514350">
              <a:lnSpc>
                <a:spcPct val="150000"/>
              </a:lnSpc>
              <a:buFont typeface="+mj-lt"/>
              <a:buAutoNum type="romanUcPeriod"/>
            </a:pPr>
            <a:r>
              <a:rPr lang="en-US" sz="1800" dirty="0">
                <a:solidFill>
                  <a:srgbClr val="060F18"/>
                </a:solidFill>
                <a:latin typeface="Arial Narrow" panose="020B0606020202030204" pitchFamily="34" charset="0"/>
              </a:rPr>
              <a:t>Philanthropy</a:t>
            </a:r>
          </a:p>
          <a:p>
            <a:pPr marL="1314450" lvl="2" indent="-514350">
              <a:buFont typeface="+mj-lt"/>
              <a:buAutoNum type="alphaLcPeriod"/>
            </a:pPr>
            <a:r>
              <a:rPr lang="en-US" sz="1800" dirty="0">
                <a:solidFill>
                  <a:srgbClr val="060F18"/>
                </a:solidFill>
                <a:latin typeface="Arial Narrow" panose="020B0606020202030204" pitchFamily="34" charset="0"/>
              </a:rPr>
              <a:t>Are the clients being forced to liquidate assets they desired to leave to charity?</a:t>
            </a:r>
          </a:p>
        </p:txBody>
      </p:sp>
      <p:cxnSp>
        <p:nvCxnSpPr>
          <p:cNvPr id="33" name="Straight Connector 32">
            <a:extLst>
              <a:ext uri="{FF2B5EF4-FFF2-40B4-BE49-F238E27FC236}">
                <a16:creationId xmlns:a16="http://schemas.microsoft.com/office/drawing/2014/main" xmlns="" id="{C87C5A34-C22D-45F7-A940-F72C0C05F9DB}"/>
              </a:ext>
            </a:extLst>
          </p:cNvPr>
          <p:cNvCxnSpPr>
            <a:cxnSpLocks/>
          </p:cNvCxnSpPr>
          <p:nvPr/>
        </p:nvCxnSpPr>
        <p:spPr>
          <a:xfrm flipV="1">
            <a:off x="3200400" y="227666"/>
            <a:ext cx="0" cy="5591335"/>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360BC542-ED5A-40C4-9A59-CF5CD6B75678}"/>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77732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Health-based long-term care insurance</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A lot like health insurance</a:t>
            </a:r>
          </a:p>
        </p:txBody>
      </p:sp>
      <p:sp>
        <p:nvSpPr>
          <p:cNvPr id="6" name="TextBox 5"/>
          <p:cNvSpPr txBox="1"/>
          <p:nvPr/>
        </p:nvSpPr>
        <p:spPr>
          <a:xfrm>
            <a:off x="4775200" y="1267260"/>
            <a:ext cx="694421" cy="1200329"/>
          </a:xfrm>
          <a:prstGeom prst="rect">
            <a:avLst/>
          </a:prstGeom>
          <a:noFill/>
        </p:spPr>
        <p:txBody>
          <a:bodyPr wrap="none" rtlCol="0">
            <a:spAutoFit/>
          </a:bodyPr>
          <a:lstStyle/>
          <a:p>
            <a:r>
              <a:rPr lang="en-US" sz="7200" dirty="0">
                <a:solidFill>
                  <a:schemeClr val="accent5">
                    <a:lumMod val="75000"/>
                  </a:schemeClr>
                </a:solidFill>
                <a:latin typeface="+mj-lt"/>
              </a:rPr>
              <a:t>3</a:t>
            </a:r>
          </a:p>
        </p:txBody>
      </p:sp>
      <p:sp>
        <p:nvSpPr>
          <p:cNvPr id="7" name="TextBox 6"/>
          <p:cNvSpPr txBox="1"/>
          <p:nvPr/>
        </p:nvSpPr>
        <p:spPr>
          <a:xfrm>
            <a:off x="5297236" y="1600158"/>
            <a:ext cx="1896733" cy="1200329"/>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If the insured never requires LTC, </a:t>
            </a:r>
            <a:r>
              <a:rPr lang="en-US" b="1" dirty="0">
                <a:solidFill>
                  <a:srgbClr val="060F18"/>
                </a:solidFill>
                <a:latin typeface="Arial Narrow" panose="020B0606020202030204" pitchFamily="34" charset="0"/>
                <a:cs typeface="Times" panose="02020603050405020304" pitchFamily="18" charset="0"/>
              </a:rPr>
              <a:t>no LTC benefits </a:t>
            </a:r>
            <a:r>
              <a:rPr lang="en-US" dirty="0">
                <a:solidFill>
                  <a:srgbClr val="060F18"/>
                </a:solidFill>
                <a:latin typeface="Arial Narrow" panose="020B0606020202030204" pitchFamily="34" charset="0"/>
                <a:cs typeface="Times" panose="02020603050405020304" pitchFamily="18" charset="0"/>
              </a:rPr>
              <a:t>are paid.</a:t>
            </a:r>
            <a:r>
              <a:rPr lang="en-US" b="1" dirty="0">
                <a:solidFill>
                  <a:srgbClr val="060F18"/>
                </a:solidFill>
                <a:latin typeface="Arial Narrow" panose="020B0606020202030204" pitchFamily="34" charset="0"/>
                <a:cs typeface="Times" panose="02020603050405020304" pitchFamily="18" charset="0"/>
              </a:rPr>
              <a:t> </a:t>
            </a:r>
            <a:endParaRPr lang="en-US" dirty="0">
              <a:solidFill>
                <a:srgbClr val="060F18"/>
              </a:solidFill>
              <a:latin typeface="Arial Narrow" panose="020B0606020202030204" pitchFamily="34" charset="0"/>
              <a:cs typeface="Times" panose="02020603050405020304" pitchFamily="18" charset="0"/>
            </a:endParaRPr>
          </a:p>
        </p:txBody>
      </p:sp>
      <p:sp>
        <p:nvSpPr>
          <p:cNvPr id="8" name="TextBox 7"/>
          <p:cNvSpPr txBox="1"/>
          <p:nvPr/>
        </p:nvSpPr>
        <p:spPr>
          <a:xfrm>
            <a:off x="1821960" y="3891680"/>
            <a:ext cx="2353800" cy="923330"/>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Health-based long term care insurance (LTCI) has </a:t>
            </a:r>
            <a:r>
              <a:rPr lang="en-US" b="1" dirty="0">
                <a:solidFill>
                  <a:srgbClr val="060F18"/>
                </a:solidFill>
                <a:latin typeface="Arial Narrow" panose="020B0606020202030204" pitchFamily="34" charset="0"/>
                <a:cs typeface="Times" panose="02020603050405020304" pitchFamily="18" charset="0"/>
              </a:rPr>
              <a:t>no cash value</a:t>
            </a:r>
            <a:r>
              <a:rPr lang="en-US" dirty="0">
                <a:solidFill>
                  <a:srgbClr val="060F18"/>
                </a:solidFill>
                <a:latin typeface="Arial Narrow" panose="020B0606020202030204" pitchFamily="34" charset="0"/>
                <a:cs typeface="Times" panose="02020603050405020304" pitchFamily="18" charset="0"/>
              </a:rPr>
              <a:t>.</a:t>
            </a:r>
          </a:p>
        </p:txBody>
      </p:sp>
      <p:sp>
        <p:nvSpPr>
          <p:cNvPr id="9" name="TextBox 8"/>
          <p:cNvSpPr txBox="1"/>
          <p:nvPr/>
        </p:nvSpPr>
        <p:spPr>
          <a:xfrm>
            <a:off x="5297236" y="3817868"/>
            <a:ext cx="2180524" cy="646331"/>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There is </a:t>
            </a:r>
            <a:r>
              <a:rPr lang="en-US" b="1" dirty="0">
                <a:solidFill>
                  <a:srgbClr val="060F18"/>
                </a:solidFill>
                <a:latin typeface="Arial Narrow" panose="020B0606020202030204" pitchFamily="34" charset="0"/>
                <a:cs typeface="Times" panose="02020603050405020304" pitchFamily="18" charset="0"/>
              </a:rPr>
              <a:t>no benefit </a:t>
            </a:r>
            <a:r>
              <a:rPr lang="en-US" dirty="0">
                <a:solidFill>
                  <a:srgbClr val="060F18"/>
                </a:solidFill>
                <a:latin typeface="Arial Narrow" panose="020B0606020202030204" pitchFamily="34" charset="0"/>
                <a:cs typeface="Times" panose="02020603050405020304" pitchFamily="18" charset="0"/>
              </a:rPr>
              <a:t>for the insured’s heirs.</a:t>
            </a:r>
            <a:endParaRPr lang="en-US" sz="1600" dirty="0">
              <a:solidFill>
                <a:srgbClr val="060F18"/>
              </a:solidFill>
              <a:latin typeface="Arial Narrow" panose="020B0606020202030204" pitchFamily="34" charset="0"/>
              <a:ea typeface="ヒラギノ角ゴ Pro W3"/>
              <a:cs typeface="Times" panose="02020603050405020304" pitchFamily="18" charset="0"/>
            </a:endParaRPr>
          </a:p>
        </p:txBody>
      </p:sp>
      <p:sp>
        <p:nvSpPr>
          <p:cNvPr id="10" name="TextBox 9"/>
          <p:cNvSpPr txBox="1"/>
          <p:nvPr/>
        </p:nvSpPr>
        <p:spPr>
          <a:xfrm>
            <a:off x="1749496" y="1563408"/>
            <a:ext cx="2251283" cy="1477328"/>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The insured pays </a:t>
            </a:r>
            <a:r>
              <a:rPr lang="en-US" b="1" dirty="0">
                <a:solidFill>
                  <a:srgbClr val="060F18"/>
                </a:solidFill>
                <a:latin typeface="Arial Narrow" panose="020B0606020202030204" pitchFamily="34" charset="0"/>
                <a:cs typeface="Times" panose="02020603050405020304" pitchFamily="18" charset="0"/>
              </a:rPr>
              <a:t>monthly premiums</a:t>
            </a:r>
            <a:r>
              <a:rPr lang="en-US" dirty="0">
                <a:solidFill>
                  <a:srgbClr val="060F18"/>
                </a:solidFill>
                <a:latin typeface="Arial Narrow" panose="020B0606020202030204" pitchFamily="34" charset="0"/>
                <a:cs typeface="Times" panose="02020603050405020304" pitchFamily="18" charset="0"/>
              </a:rPr>
              <a:t>, and when LTC expenses are incurred, the insurance starts paying. </a:t>
            </a:r>
          </a:p>
        </p:txBody>
      </p:sp>
      <p:sp>
        <p:nvSpPr>
          <p:cNvPr id="11" name="TextBox 10"/>
          <p:cNvSpPr txBox="1"/>
          <p:nvPr/>
        </p:nvSpPr>
        <p:spPr>
          <a:xfrm>
            <a:off x="1161932" y="3485739"/>
            <a:ext cx="814647" cy="1446550"/>
          </a:xfrm>
          <a:prstGeom prst="rect">
            <a:avLst/>
          </a:prstGeom>
          <a:noFill/>
        </p:spPr>
        <p:txBody>
          <a:bodyPr wrap="none" rtlCol="0">
            <a:spAutoFit/>
          </a:bodyPr>
          <a:lstStyle/>
          <a:p>
            <a:r>
              <a:rPr lang="en-US" sz="8800" dirty="0">
                <a:solidFill>
                  <a:schemeClr val="accent5">
                    <a:lumMod val="75000"/>
                  </a:schemeClr>
                </a:solidFill>
                <a:latin typeface="+mj-lt"/>
              </a:rPr>
              <a:t>2</a:t>
            </a:r>
          </a:p>
        </p:txBody>
      </p:sp>
      <p:sp>
        <p:nvSpPr>
          <p:cNvPr id="12" name="TextBox 11"/>
          <p:cNvSpPr txBox="1"/>
          <p:nvPr/>
        </p:nvSpPr>
        <p:spPr>
          <a:xfrm>
            <a:off x="1182043" y="1144150"/>
            <a:ext cx="670376" cy="1446550"/>
          </a:xfrm>
          <a:prstGeom prst="rect">
            <a:avLst/>
          </a:prstGeom>
          <a:noFill/>
        </p:spPr>
        <p:txBody>
          <a:bodyPr wrap="none" rtlCol="0">
            <a:spAutoFit/>
          </a:bodyPr>
          <a:lstStyle/>
          <a:p>
            <a:r>
              <a:rPr lang="en-US" sz="8800" dirty="0">
                <a:solidFill>
                  <a:schemeClr val="accent5">
                    <a:lumMod val="75000"/>
                  </a:schemeClr>
                </a:solidFill>
                <a:latin typeface="+mj-lt"/>
              </a:rPr>
              <a:t>1</a:t>
            </a:r>
          </a:p>
        </p:txBody>
      </p:sp>
      <p:sp>
        <p:nvSpPr>
          <p:cNvPr id="13" name="TextBox 12"/>
          <p:cNvSpPr txBox="1"/>
          <p:nvPr/>
        </p:nvSpPr>
        <p:spPr>
          <a:xfrm>
            <a:off x="4713179" y="3528057"/>
            <a:ext cx="705642" cy="1200329"/>
          </a:xfrm>
          <a:prstGeom prst="rect">
            <a:avLst/>
          </a:prstGeom>
          <a:noFill/>
        </p:spPr>
        <p:txBody>
          <a:bodyPr wrap="none" rtlCol="0">
            <a:spAutoFit/>
          </a:bodyPr>
          <a:lstStyle/>
          <a:p>
            <a:r>
              <a:rPr lang="en-US" sz="7000" dirty="0">
                <a:solidFill>
                  <a:schemeClr val="accent5">
                    <a:lumMod val="75000"/>
                  </a:schemeClr>
                </a:solidFill>
                <a:latin typeface="+mj-lt"/>
              </a:rPr>
              <a:t>4</a:t>
            </a:r>
          </a:p>
        </p:txBody>
      </p:sp>
      <p:sp>
        <p:nvSpPr>
          <p:cNvPr id="14" name="TextBox 13">
            <a:extLst>
              <a:ext uri="{FF2B5EF4-FFF2-40B4-BE49-F238E27FC236}">
                <a16:creationId xmlns:a16="http://schemas.microsoft.com/office/drawing/2014/main" xmlns="" id="{FAC86BD0-257C-4655-9641-1BD5CC439CD8}"/>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77451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65402" y="3104707"/>
            <a:ext cx="3689498" cy="1988288"/>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5743575" y="3600459"/>
            <a:ext cx="2857500" cy="1169551"/>
          </a:xfrm>
          <a:prstGeom prst="rect">
            <a:avLst/>
          </a:prstGeom>
          <a:noFill/>
        </p:spPr>
        <p:txBody>
          <a:bodyPr wrap="square" rtlCol="0" anchor="t" anchorCtr="0">
            <a:spAutoFit/>
          </a:bodyPr>
          <a:lstStyle/>
          <a:p>
            <a:pPr algn="r"/>
            <a:r>
              <a:rPr lang="en-US" sz="3500" dirty="0">
                <a:solidFill>
                  <a:srgbClr val="060F18"/>
                </a:solidFill>
                <a:latin typeface="Arial Narrow" panose="020B0606020202030204" pitchFamily="34" charset="0"/>
              </a:rPr>
              <a:t>Preparing for Retirement</a:t>
            </a:r>
          </a:p>
        </p:txBody>
      </p:sp>
      <p:sp>
        <p:nvSpPr>
          <p:cNvPr id="4" name="TextBox 3">
            <a:extLst>
              <a:ext uri="{FF2B5EF4-FFF2-40B4-BE49-F238E27FC236}">
                <a16:creationId xmlns:a16="http://schemas.microsoft.com/office/drawing/2014/main" xmlns="" id="{616D2640-3CB8-458F-87D5-2C256114B824}"/>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32007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Health-based LTCi</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Common issues </a:t>
            </a:r>
          </a:p>
        </p:txBody>
      </p:sp>
      <p:sp>
        <p:nvSpPr>
          <p:cNvPr id="7" name="TextBox 6"/>
          <p:cNvSpPr txBox="1"/>
          <p:nvPr/>
        </p:nvSpPr>
        <p:spPr>
          <a:xfrm>
            <a:off x="7168462" y="3583457"/>
            <a:ext cx="1356561" cy="923330"/>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A poor investment environment</a:t>
            </a:r>
            <a:endParaRPr lang="en-US" b="1" dirty="0">
              <a:solidFill>
                <a:srgbClr val="060F18"/>
              </a:solidFill>
              <a:latin typeface="Arial Narrow" panose="020B0606020202030204" pitchFamily="34" charset="0"/>
              <a:cs typeface="Times" panose="02020603050405020304" pitchFamily="18" charset="0"/>
            </a:endParaRPr>
          </a:p>
        </p:txBody>
      </p:sp>
      <p:sp>
        <p:nvSpPr>
          <p:cNvPr id="8" name="TextBox 7"/>
          <p:cNvSpPr txBox="1"/>
          <p:nvPr/>
        </p:nvSpPr>
        <p:spPr>
          <a:xfrm>
            <a:off x="2993917" y="3583457"/>
            <a:ext cx="1356561" cy="923330"/>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Misjudging policy retention</a:t>
            </a:r>
            <a:endParaRPr lang="en-US" b="1" dirty="0">
              <a:solidFill>
                <a:srgbClr val="060F18"/>
              </a:solidFill>
              <a:latin typeface="Arial Narrow" panose="020B0606020202030204" pitchFamily="34" charset="0"/>
              <a:cs typeface="Times" panose="02020603050405020304" pitchFamily="18" charset="0"/>
            </a:endParaRPr>
          </a:p>
        </p:txBody>
      </p:sp>
      <p:sp>
        <p:nvSpPr>
          <p:cNvPr id="9" name="TextBox 8"/>
          <p:cNvSpPr txBox="1"/>
          <p:nvPr/>
        </p:nvSpPr>
        <p:spPr>
          <a:xfrm>
            <a:off x="5081190" y="3583457"/>
            <a:ext cx="1356561" cy="1477328"/>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Premium increases and the use-it-or-lose-it- concern</a:t>
            </a:r>
            <a:endParaRPr lang="en-US" sz="1600" dirty="0">
              <a:solidFill>
                <a:srgbClr val="060F18"/>
              </a:solidFill>
              <a:latin typeface="Arial Narrow" panose="020B0606020202030204" pitchFamily="34" charset="0"/>
              <a:ea typeface="ヒラギノ角ゴ Pro W3"/>
              <a:cs typeface="Times" panose="02020603050405020304" pitchFamily="18" charset="0"/>
            </a:endParaRPr>
          </a:p>
        </p:txBody>
      </p:sp>
      <p:sp>
        <p:nvSpPr>
          <p:cNvPr id="10" name="TextBox 9"/>
          <p:cNvSpPr txBox="1"/>
          <p:nvPr/>
        </p:nvSpPr>
        <p:spPr>
          <a:xfrm>
            <a:off x="906645" y="3583457"/>
            <a:ext cx="1356561" cy="1200329"/>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Claims experience and cost of claims</a:t>
            </a:r>
          </a:p>
        </p:txBody>
      </p:sp>
      <p:pic>
        <p:nvPicPr>
          <p:cNvPr id="14" name="Graphic 13" descr="Document">
            <a:extLst>
              <a:ext uri="{FF2B5EF4-FFF2-40B4-BE49-F238E27FC236}">
                <a16:creationId xmlns:a16="http://schemas.microsoft.com/office/drawing/2014/main" xmlns="" id="{F6300120-8D12-45A2-9C3F-3662227501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951430" y="2514600"/>
            <a:ext cx="914400" cy="914400"/>
          </a:xfrm>
          <a:prstGeom prst="rect">
            <a:avLst/>
          </a:prstGeom>
        </p:spPr>
      </p:pic>
      <p:pic>
        <p:nvPicPr>
          <p:cNvPr id="16" name="Graphic 15" descr="Register">
            <a:extLst>
              <a:ext uri="{FF2B5EF4-FFF2-40B4-BE49-F238E27FC236}">
                <a16:creationId xmlns:a16="http://schemas.microsoft.com/office/drawing/2014/main" xmlns="" id="{26B0F6CB-A694-479F-9964-04326C3138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140935" y="2514600"/>
            <a:ext cx="914400" cy="914400"/>
          </a:xfrm>
          <a:prstGeom prst="rect">
            <a:avLst/>
          </a:prstGeom>
        </p:spPr>
      </p:pic>
      <p:pic>
        <p:nvPicPr>
          <p:cNvPr id="18" name="Graphic 17" descr="Gold bars">
            <a:extLst>
              <a:ext uri="{FF2B5EF4-FFF2-40B4-BE49-F238E27FC236}">
                <a16:creationId xmlns:a16="http://schemas.microsoft.com/office/drawing/2014/main" xmlns="" id="{B8581A10-0A47-45F0-9C93-9F9F2389E82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265553" y="2514600"/>
            <a:ext cx="914400" cy="914400"/>
          </a:xfrm>
          <a:prstGeom prst="rect">
            <a:avLst/>
          </a:prstGeom>
        </p:spPr>
      </p:pic>
      <p:pic>
        <p:nvPicPr>
          <p:cNvPr id="22" name="Graphic 21" descr="Call center">
            <a:extLst>
              <a:ext uri="{FF2B5EF4-FFF2-40B4-BE49-F238E27FC236}">
                <a16:creationId xmlns:a16="http://schemas.microsoft.com/office/drawing/2014/main" xmlns="" id="{992AB2DC-455C-4A8A-9A60-6DCA4482DB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07070" y="2514600"/>
            <a:ext cx="914400" cy="914400"/>
          </a:xfrm>
          <a:prstGeom prst="rect">
            <a:avLst/>
          </a:prstGeom>
        </p:spPr>
      </p:pic>
      <p:sp>
        <p:nvSpPr>
          <p:cNvPr id="11" name="TextBox 10">
            <a:extLst>
              <a:ext uri="{FF2B5EF4-FFF2-40B4-BE49-F238E27FC236}">
                <a16:creationId xmlns:a16="http://schemas.microsoft.com/office/drawing/2014/main" xmlns="" id="{5E30BB99-4619-4805-BE78-7F06922C1724}"/>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3740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 y="200541"/>
            <a:ext cx="7924800" cy="1077218"/>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Asset-based long-term care protection</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Whole life insurance or annuity with LTC benefits</a:t>
            </a:r>
          </a:p>
          <a:p>
            <a:endParaRPr lang="en-US" i="1" dirty="0">
              <a:solidFill>
                <a:srgbClr val="000000"/>
              </a:solidFill>
              <a:latin typeface="Georgia" charset="0"/>
              <a:ea typeface="Georgia" charset="0"/>
              <a:cs typeface="Georgia" charset="0"/>
            </a:endParaRPr>
          </a:p>
        </p:txBody>
      </p:sp>
      <p:sp>
        <p:nvSpPr>
          <p:cNvPr id="6" name="TextBox 5"/>
          <p:cNvSpPr txBox="1"/>
          <p:nvPr/>
        </p:nvSpPr>
        <p:spPr>
          <a:xfrm>
            <a:off x="4775200" y="1267260"/>
            <a:ext cx="694421" cy="1200329"/>
          </a:xfrm>
          <a:prstGeom prst="rect">
            <a:avLst/>
          </a:prstGeom>
          <a:noFill/>
        </p:spPr>
        <p:txBody>
          <a:bodyPr wrap="none" rtlCol="0">
            <a:spAutoFit/>
          </a:bodyPr>
          <a:lstStyle/>
          <a:p>
            <a:r>
              <a:rPr lang="en-US" sz="7200" dirty="0">
                <a:solidFill>
                  <a:schemeClr val="accent5">
                    <a:lumMod val="75000"/>
                  </a:schemeClr>
                </a:solidFill>
                <a:latin typeface="+mj-lt"/>
              </a:rPr>
              <a:t>3</a:t>
            </a:r>
          </a:p>
        </p:txBody>
      </p:sp>
      <p:sp>
        <p:nvSpPr>
          <p:cNvPr id="7" name="TextBox 6"/>
          <p:cNvSpPr txBox="1"/>
          <p:nvPr/>
        </p:nvSpPr>
        <p:spPr>
          <a:xfrm>
            <a:off x="5297236" y="1582658"/>
            <a:ext cx="1916364" cy="1200329"/>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If LTC is not needed, assets are </a:t>
            </a:r>
            <a:r>
              <a:rPr lang="en-US" b="1" dirty="0">
                <a:solidFill>
                  <a:srgbClr val="060F18"/>
                </a:solidFill>
                <a:latin typeface="Arial Narrow" panose="020B0606020202030204" pitchFamily="34" charset="0"/>
                <a:cs typeface="Times" panose="02020603050405020304" pitchFamily="18" charset="0"/>
              </a:rPr>
              <a:t>transferred to the insured’s heirs.</a:t>
            </a:r>
          </a:p>
        </p:txBody>
      </p:sp>
      <p:sp>
        <p:nvSpPr>
          <p:cNvPr id="8" name="TextBox 7"/>
          <p:cNvSpPr txBox="1"/>
          <p:nvPr/>
        </p:nvSpPr>
        <p:spPr>
          <a:xfrm>
            <a:off x="1821960" y="3891680"/>
            <a:ext cx="2353800" cy="923330"/>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When LTC expenses are incurred, </a:t>
            </a:r>
            <a:r>
              <a:rPr lang="en-US" b="1" dirty="0">
                <a:solidFill>
                  <a:srgbClr val="060F18"/>
                </a:solidFill>
                <a:latin typeface="Arial Narrow" panose="020B0606020202030204" pitchFamily="34" charset="0"/>
                <a:cs typeface="Times" panose="02020603050405020304" pitchFamily="18" charset="0"/>
              </a:rPr>
              <a:t>LTC benefits are paid.</a:t>
            </a:r>
          </a:p>
        </p:txBody>
      </p:sp>
      <p:sp>
        <p:nvSpPr>
          <p:cNvPr id="9" name="TextBox 8"/>
          <p:cNvSpPr txBox="1"/>
          <p:nvPr/>
        </p:nvSpPr>
        <p:spPr>
          <a:xfrm>
            <a:off x="5297236" y="3817868"/>
            <a:ext cx="2180524" cy="923330"/>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If the policyholder dies, assets are </a:t>
            </a:r>
            <a:r>
              <a:rPr lang="en-US" b="1" dirty="0">
                <a:solidFill>
                  <a:srgbClr val="060F18"/>
                </a:solidFill>
                <a:latin typeface="Arial Narrow" panose="020B0606020202030204" pitchFamily="34" charset="0"/>
                <a:cs typeface="Times" panose="02020603050405020304" pitchFamily="18" charset="0"/>
              </a:rPr>
              <a:t>transferred to the insured’s heirs</a:t>
            </a:r>
            <a:r>
              <a:rPr lang="en-US" dirty="0">
                <a:solidFill>
                  <a:srgbClr val="060F18"/>
                </a:solidFill>
                <a:latin typeface="Arial Narrow" panose="020B0606020202030204" pitchFamily="34" charset="0"/>
                <a:cs typeface="Times" panose="02020603050405020304" pitchFamily="18" charset="0"/>
              </a:rPr>
              <a:t>.</a:t>
            </a:r>
            <a:endParaRPr lang="en-US" sz="1600" dirty="0">
              <a:solidFill>
                <a:srgbClr val="060F18"/>
              </a:solidFill>
              <a:latin typeface="Arial Narrow" panose="020B0606020202030204" pitchFamily="34" charset="0"/>
              <a:ea typeface="ヒラギノ角ゴ Pro W3"/>
              <a:cs typeface="Times" panose="02020603050405020304" pitchFamily="18" charset="0"/>
            </a:endParaRPr>
          </a:p>
        </p:txBody>
      </p:sp>
      <p:sp>
        <p:nvSpPr>
          <p:cNvPr id="10" name="TextBox 9"/>
          <p:cNvSpPr txBox="1"/>
          <p:nvPr/>
        </p:nvSpPr>
        <p:spPr>
          <a:xfrm>
            <a:off x="1749496" y="1563408"/>
            <a:ext cx="2251283" cy="923330"/>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Links </a:t>
            </a:r>
            <a:r>
              <a:rPr lang="en-US" b="1" dirty="0">
                <a:solidFill>
                  <a:srgbClr val="060F18"/>
                </a:solidFill>
                <a:latin typeface="Arial Narrow" panose="020B0606020202030204" pitchFamily="34" charset="0"/>
                <a:cs typeface="Times" panose="02020603050405020304" pitchFamily="18" charset="0"/>
              </a:rPr>
              <a:t>LTC benefits </a:t>
            </a:r>
            <a:r>
              <a:rPr lang="en-US" dirty="0">
                <a:solidFill>
                  <a:srgbClr val="060F18"/>
                </a:solidFill>
                <a:latin typeface="Arial Narrow" panose="020B0606020202030204" pitchFamily="34" charset="0"/>
                <a:cs typeface="Times" panose="02020603050405020304" pitchFamily="18" charset="0"/>
              </a:rPr>
              <a:t>with either life insurance or a deferred annuity</a:t>
            </a:r>
          </a:p>
        </p:txBody>
      </p:sp>
      <p:sp>
        <p:nvSpPr>
          <p:cNvPr id="11" name="TextBox 10"/>
          <p:cNvSpPr txBox="1"/>
          <p:nvPr/>
        </p:nvSpPr>
        <p:spPr>
          <a:xfrm>
            <a:off x="1161932" y="3485739"/>
            <a:ext cx="814647" cy="1446550"/>
          </a:xfrm>
          <a:prstGeom prst="rect">
            <a:avLst/>
          </a:prstGeom>
          <a:noFill/>
        </p:spPr>
        <p:txBody>
          <a:bodyPr wrap="none" rtlCol="0">
            <a:spAutoFit/>
          </a:bodyPr>
          <a:lstStyle/>
          <a:p>
            <a:r>
              <a:rPr lang="en-US" sz="8800" dirty="0">
                <a:solidFill>
                  <a:schemeClr val="accent5">
                    <a:lumMod val="75000"/>
                  </a:schemeClr>
                </a:solidFill>
                <a:latin typeface="+mj-lt"/>
              </a:rPr>
              <a:t>2</a:t>
            </a:r>
          </a:p>
        </p:txBody>
      </p:sp>
      <p:sp>
        <p:nvSpPr>
          <p:cNvPr id="12" name="TextBox 11"/>
          <p:cNvSpPr txBox="1"/>
          <p:nvPr/>
        </p:nvSpPr>
        <p:spPr>
          <a:xfrm>
            <a:off x="1182043" y="1144150"/>
            <a:ext cx="670376" cy="1446550"/>
          </a:xfrm>
          <a:prstGeom prst="rect">
            <a:avLst/>
          </a:prstGeom>
          <a:noFill/>
        </p:spPr>
        <p:txBody>
          <a:bodyPr wrap="none" rtlCol="0">
            <a:spAutoFit/>
          </a:bodyPr>
          <a:lstStyle/>
          <a:p>
            <a:r>
              <a:rPr lang="en-US" sz="8800" dirty="0">
                <a:solidFill>
                  <a:schemeClr val="accent5">
                    <a:lumMod val="75000"/>
                  </a:schemeClr>
                </a:solidFill>
                <a:latin typeface="+mj-lt"/>
              </a:rPr>
              <a:t>1</a:t>
            </a:r>
          </a:p>
        </p:txBody>
      </p:sp>
      <p:sp>
        <p:nvSpPr>
          <p:cNvPr id="13" name="TextBox 12"/>
          <p:cNvSpPr txBox="1"/>
          <p:nvPr/>
        </p:nvSpPr>
        <p:spPr>
          <a:xfrm>
            <a:off x="4713179" y="3528057"/>
            <a:ext cx="705642" cy="1200329"/>
          </a:xfrm>
          <a:prstGeom prst="rect">
            <a:avLst/>
          </a:prstGeom>
          <a:noFill/>
        </p:spPr>
        <p:txBody>
          <a:bodyPr wrap="none" rtlCol="0">
            <a:spAutoFit/>
          </a:bodyPr>
          <a:lstStyle/>
          <a:p>
            <a:r>
              <a:rPr lang="en-US" sz="7000" dirty="0">
                <a:solidFill>
                  <a:schemeClr val="accent5">
                    <a:lumMod val="75000"/>
                  </a:schemeClr>
                </a:solidFill>
                <a:latin typeface="+mj-lt"/>
              </a:rPr>
              <a:t>4</a:t>
            </a:r>
          </a:p>
        </p:txBody>
      </p:sp>
      <p:sp>
        <p:nvSpPr>
          <p:cNvPr id="14" name="TextBox 13">
            <a:extLst>
              <a:ext uri="{FF2B5EF4-FFF2-40B4-BE49-F238E27FC236}">
                <a16:creationId xmlns:a16="http://schemas.microsoft.com/office/drawing/2014/main" xmlns="" id="{1FB5A561-890A-4F2F-8C12-32E5704C78BA}"/>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421766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Asset-based LTC protection</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The typical configuration </a:t>
            </a:r>
          </a:p>
        </p:txBody>
      </p:sp>
      <p:sp>
        <p:nvSpPr>
          <p:cNvPr id="7" name="TextBox 6"/>
          <p:cNvSpPr txBox="1"/>
          <p:nvPr/>
        </p:nvSpPr>
        <p:spPr>
          <a:xfrm>
            <a:off x="7265553" y="3583457"/>
            <a:ext cx="1356561" cy="1200329"/>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Payment of death benefit is income tax-free</a:t>
            </a:r>
          </a:p>
        </p:txBody>
      </p:sp>
      <p:sp>
        <p:nvSpPr>
          <p:cNvPr id="8" name="TextBox 7"/>
          <p:cNvSpPr txBox="1"/>
          <p:nvPr/>
        </p:nvSpPr>
        <p:spPr>
          <a:xfrm>
            <a:off x="2896827" y="3583457"/>
            <a:ext cx="1675173" cy="1754326"/>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Each payment of LTC benefits correspondingly reduces the policy death benefit</a:t>
            </a:r>
          </a:p>
        </p:txBody>
      </p:sp>
      <p:sp>
        <p:nvSpPr>
          <p:cNvPr id="9" name="TextBox 8"/>
          <p:cNvSpPr txBox="1"/>
          <p:nvPr/>
        </p:nvSpPr>
        <p:spPr>
          <a:xfrm>
            <a:off x="5081190" y="3583457"/>
            <a:ext cx="1675173" cy="1477328"/>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Payment of qualifying LTC expenses is received income tax-free</a:t>
            </a:r>
          </a:p>
        </p:txBody>
      </p:sp>
      <p:sp>
        <p:nvSpPr>
          <p:cNvPr id="10" name="TextBox 9"/>
          <p:cNvSpPr txBox="1"/>
          <p:nvPr/>
        </p:nvSpPr>
        <p:spPr>
          <a:xfrm>
            <a:off x="521886" y="3583457"/>
            <a:ext cx="1843943" cy="1754326"/>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Basically a prepayment of death benefit on a permanent life policy for qualifying LTC claims</a:t>
            </a:r>
          </a:p>
        </p:txBody>
      </p:sp>
      <p:pic>
        <p:nvPicPr>
          <p:cNvPr id="1026" name="Picture 2" descr="Related image">
            <a:extLst>
              <a:ext uri="{FF2B5EF4-FFF2-40B4-BE49-F238E27FC236}">
                <a16:creationId xmlns:a16="http://schemas.microsoft.com/office/drawing/2014/main" xmlns="" id="{234AB73C-46AB-4ACD-B8E3-50C72B84C3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6670" y="2350224"/>
            <a:ext cx="965200" cy="96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xmlns="" id="{BC101DDC-D84F-4695-B73F-E5F8D4D495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5132" y="2358085"/>
            <a:ext cx="809708" cy="8002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dical bill icon">
            <a:extLst>
              <a:ext uri="{FF2B5EF4-FFF2-40B4-BE49-F238E27FC236}">
                <a16:creationId xmlns:a16="http://schemas.microsoft.com/office/drawing/2014/main" xmlns="" id="{1BA53DF1-540C-45C2-8332-8E286FEAE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397" y="2309343"/>
            <a:ext cx="965200" cy="965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nsurance icon">
            <a:extLst>
              <a:ext uri="{FF2B5EF4-FFF2-40B4-BE49-F238E27FC236}">
                <a16:creationId xmlns:a16="http://schemas.microsoft.com/office/drawing/2014/main" xmlns="" id="{90379F1E-CED7-46A7-A5AF-76D451F0013F}"/>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9469"/>
          <a:stretch/>
        </p:blipFill>
        <p:spPr bwMode="auto">
          <a:xfrm>
            <a:off x="771985" y="2309343"/>
            <a:ext cx="985150" cy="10469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E023106F-8283-455E-98F3-2A301F78B873}"/>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02106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Asset-based LTC protection</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Provides stability to an uncertain need</a:t>
            </a:r>
          </a:p>
        </p:txBody>
      </p:sp>
      <p:sp>
        <p:nvSpPr>
          <p:cNvPr id="10" name="TextBox 9"/>
          <p:cNvSpPr txBox="1"/>
          <p:nvPr/>
        </p:nvSpPr>
        <p:spPr>
          <a:xfrm>
            <a:off x="1104612" y="2492596"/>
            <a:ext cx="2133599" cy="1754326"/>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If there are no LTC claims the insured’s beneficiaries receive the policy death benefit, and receive it income tax-free.</a:t>
            </a:r>
          </a:p>
        </p:txBody>
      </p:sp>
      <p:sp>
        <p:nvSpPr>
          <p:cNvPr id="11" name="TextBox 10">
            <a:extLst>
              <a:ext uri="{FF2B5EF4-FFF2-40B4-BE49-F238E27FC236}">
                <a16:creationId xmlns:a16="http://schemas.microsoft.com/office/drawing/2014/main" xmlns="" id="{B1A83D06-3809-4F6C-9A8C-2DA7CE371ADD}"/>
              </a:ext>
            </a:extLst>
          </p:cNvPr>
          <p:cNvSpPr txBox="1"/>
          <p:nvPr/>
        </p:nvSpPr>
        <p:spPr>
          <a:xfrm>
            <a:off x="5733240" y="2311737"/>
            <a:ext cx="2511600" cy="2031325"/>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Asset-based protection pairs the relatively stable assumptions used in life insurance (150 years of study) with the harder to judge assumptions of LTC risk.</a:t>
            </a:r>
          </a:p>
        </p:txBody>
      </p:sp>
      <p:pic>
        <p:nvPicPr>
          <p:cNvPr id="2050" name="Picture 2" descr="Related image">
            <a:extLst>
              <a:ext uri="{FF2B5EF4-FFF2-40B4-BE49-F238E27FC236}">
                <a16:creationId xmlns:a16="http://schemas.microsoft.com/office/drawing/2014/main" xmlns="" id="{34D6DBBD-66B5-4D94-90FD-314564DF675B}"/>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5116"/>
          <a:stretch/>
        </p:blipFill>
        <p:spPr bwMode="auto">
          <a:xfrm>
            <a:off x="586917" y="4439203"/>
            <a:ext cx="7657923" cy="13748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8D7179E-7929-4C08-8568-3F142D149E8C}"/>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36002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676" y="1485900"/>
            <a:ext cx="7319624" cy="3886200"/>
          </a:xfrm>
        </p:spPr>
        <p:txBody>
          <a:bodyPr/>
          <a:lstStyle/>
          <a:p>
            <a:pPr lvl="1">
              <a:lnSpc>
                <a:spcPct val="200000"/>
              </a:lnSpc>
              <a:buFont typeface="Wingdings" panose="05000000000000000000" pitchFamily="2" charset="2"/>
              <a:buChar char="q"/>
            </a:pPr>
            <a:r>
              <a:rPr lang="en-US" sz="2000" dirty="0">
                <a:solidFill>
                  <a:srgbClr val="060F18"/>
                </a:solidFill>
                <a:latin typeface="Arial Narrow" panose="020B0606020202030204" pitchFamily="34" charset="0"/>
              </a:rPr>
              <a:t>LTC license required for LTC</a:t>
            </a:r>
          </a:p>
          <a:p>
            <a:pPr lvl="1">
              <a:lnSpc>
                <a:spcPct val="200000"/>
              </a:lnSpc>
              <a:buFont typeface="Wingdings" panose="05000000000000000000" pitchFamily="2" charset="2"/>
              <a:buChar char="q"/>
            </a:pPr>
            <a:r>
              <a:rPr lang="en-US" sz="2000" dirty="0">
                <a:solidFill>
                  <a:srgbClr val="060F18"/>
                </a:solidFill>
                <a:latin typeface="Arial Narrow" panose="020B0606020202030204" pitchFamily="34" charset="0"/>
              </a:rPr>
              <a:t>LTC continuing education requirements</a:t>
            </a:r>
          </a:p>
          <a:p>
            <a:pPr lvl="1">
              <a:lnSpc>
                <a:spcPct val="200000"/>
              </a:lnSpc>
              <a:buFont typeface="Wingdings" panose="05000000000000000000" pitchFamily="2" charset="2"/>
              <a:buChar char="q"/>
            </a:pPr>
            <a:r>
              <a:rPr lang="en-US" sz="2000" dirty="0">
                <a:solidFill>
                  <a:srgbClr val="060F18"/>
                </a:solidFill>
                <a:latin typeface="Arial Narrow" panose="020B0606020202030204" pitchFamily="34" charset="0"/>
              </a:rPr>
              <a:t>LTC consumer protections (consumer guide)</a:t>
            </a:r>
          </a:p>
          <a:p>
            <a:pPr lvl="1">
              <a:lnSpc>
                <a:spcPct val="200000"/>
              </a:lnSpc>
              <a:buFont typeface="Wingdings" panose="05000000000000000000" pitchFamily="2" charset="2"/>
              <a:buChar char="q"/>
            </a:pPr>
            <a:r>
              <a:rPr lang="en-US" sz="2000" dirty="0">
                <a:solidFill>
                  <a:srgbClr val="060F18"/>
                </a:solidFill>
                <a:latin typeface="Arial Narrow" panose="020B0606020202030204" pitchFamily="34" charset="0"/>
              </a:rPr>
              <a:t>LTC benefit is known at issue (no discounting)</a:t>
            </a:r>
          </a:p>
          <a:p>
            <a:pPr lvl="1">
              <a:lnSpc>
                <a:spcPct val="200000"/>
              </a:lnSpc>
              <a:buFont typeface="Wingdings" panose="05000000000000000000" pitchFamily="2" charset="2"/>
              <a:buChar char="q"/>
            </a:pPr>
            <a:r>
              <a:rPr lang="en-US" sz="2000" dirty="0">
                <a:solidFill>
                  <a:srgbClr val="060F18"/>
                </a:solidFill>
                <a:latin typeface="Arial Narrow" panose="020B0606020202030204" pitchFamily="34" charset="0"/>
              </a:rPr>
              <a:t>COB is available only with LTC</a:t>
            </a:r>
          </a:p>
          <a:p>
            <a:pPr>
              <a:lnSpc>
                <a:spcPct val="200000"/>
              </a:lnSpc>
              <a:buFont typeface="Wingdings" panose="05000000000000000000" pitchFamily="2" charset="2"/>
              <a:buChar char="q"/>
            </a:pPr>
            <a:endParaRPr lang="en-US" sz="2000" dirty="0">
              <a:solidFill>
                <a:srgbClr val="060F18"/>
              </a:solidFill>
              <a:latin typeface="Arial Narrow" panose="020B0606020202030204" pitchFamily="34" charset="0"/>
            </a:endParaRPr>
          </a:p>
        </p:txBody>
      </p:sp>
      <p:sp>
        <p:nvSpPr>
          <p:cNvPr id="6" name="TextBox 5">
            <a:extLst>
              <a:ext uri="{FF2B5EF4-FFF2-40B4-BE49-F238E27FC236}">
                <a16:creationId xmlns:a16="http://schemas.microsoft.com/office/drawing/2014/main" xmlns="" id="{73556C85-69B4-448F-80DF-EAC2DEF6984A}"/>
              </a:ext>
            </a:extLst>
          </p:cNvPr>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IRC 7702B versus 101(g) </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LTC vs. terminal illness and chronic care</a:t>
            </a:r>
          </a:p>
        </p:txBody>
      </p:sp>
      <p:sp>
        <p:nvSpPr>
          <p:cNvPr id="4" name="TextBox 3">
            <a:extLst>
              <a:ext uri="{FF2B5EF4-FFF2-40B4-BE49-F238E27FC236}">
                <a16:creationId xmlns:a16="http://schemas.microsoft.com/office/drawing/2014/main" xmlns="" id="{A261D0CE-3E6D-4D90-804E-555454A739BE}"/>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36811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15734763"/>
              </p:ext>
            </p:extLst>
          </p:nvPr>
        </p:nvGraphicFramePr>
        <p:xfrm>
          <a:off x="1024803" y="1582768"/>
          <a:ext cx="3385457" cy="3692460"/>
        </p:xfrm>
        <a:graphic>
          <a:graphicData uri="http://schemas.openxmlformats.org/drawingml/2006/table">
            <a:tbl>
              <a:tblPr firstRow="1" bandRow="1">
                <a:tableStyleId>{5C22544A-7EE6-4342-B048-85BDC9FD1C3A}</a:tableStyleId>
              </a:tblPr>
              <a:tblGrid>
                <a:gridCol w="1447437">
                  <a:extLst>
                    <a:ext uri="{9D8B030D-6E8A-4147-A177-3AD203B41FA5}">
                      <a16:colId xmlns:a16="http://schemas.microsoft.com/office/drawing/2014/main" xmlns="" val="20000"/>
                    </a:ext>
                  </a:extLst>
                </a:gridCol>
                <a:gridCol w="1938020">
                  <a:extLst>
                    <a:ext uri="{9D8B030D-6E8A-4147-A177-3AD203B41FA5}">
                      <a16:colId xmlns:a16="http://schemas.microsoft.com/office/drawing/2014/main" xmlns="" val="20001"/>
                    </a:ext>
                  </a:extLst>
                </a:gridCol>
              </a:tblGrid>
              <a:tr h="1406460">
                <a:tc>
                  <a:txBody>
                    <a:bodyPr/>
                    <a:lstStyle/>
                    <a:p>
                      <a:pPr algn="ctr"/>
                      <a:r>
                        <a:rPr lang="en-US" dirty="0"/>
                        <a:t>Age</a:t>
                      </a:r>
                      <a:r>
                        <a:rPr lang="en-US" baseline="0" dirty="0"/>
                        <a:t> of Insured</a:t>
                      </a:r>
                      <a:endParaRPr lang="en-US" dirty="0"/>
                    </a:p>
                  </a:txBody>
                  <a:tcPr anchor="ctr"/>
                </a:tc>
                <a:tc>
                  <a:txBody>
                    <a:bodyPr/>
                    <a:lstStyle/>
                    <a:p>
                      <a:pPr algn="ctr"/>
                      <a:r>
                        <a:rPr lang="en-US" dirty="0"/>
                        <a:t>Annual</a:t>
                      </a:r>
                      <a:r>
                        <a:rPr lang="en-US" baseline="0" dirty="0"/>
                        <a:t> Premium Deduction Limit (2019)</a:t>
                      </a:r>
                      <a:endParaRPr lang="en-US" dirty="0"/>
                    </a:p>
                  </a:txBody>
                  <a:tcPr anchor="ctr"/>
                </a:tc>
                <a:extLst>
                  <a:ext uri="{0D108BD9-81ED-4DB2-BD59-A6C34878D82A}">
                    <a16:rowId xmlns:a16="http://schemas.microsoft.com/office/drawing/2014/main" xmlns="" val="10000"/>
                  </a:ext>
                </a:extLst>
              </a:tr>
              <a:tr h="457200">
                <a:tc>
                  <a:txBody>
                    <a:bodyPr/>
                    <a:lstStyle/>
                    <a:p>
                      <a:pPr algn="ctr"/>
                      <a:r>
                        <a:rPr lang="en-US" dirty="0">
                          <a:solidFill>
                            <a:srgbClr val="060F18"/>
                          </a:solidFill>
                        </a:rPr>
                        <a:t>Under 41</a:t>
                      </a:r>
                    </a:p>
                  </a:txBody>
                  <a:tcPr/>
                </a:tc>
                <a:tc>
                  <a:txBody>
                    <a:bodyPr/>
                    <a:lstStyle/>
                    <a:p>
                      <a:pPr algn="ctr"/>
                      <a:r>
                        <a:rPr lang="en-US" dirty="0">
                          <a:solidFill>
                            <a:srgbClr val="060F18"/>
                          </a:solidFill>
                        </a:rPr>
                        <a:t>$420</a:t>
                      </a:r>
                    </a:p>
                  </a:txBody>
                  <a:tcPr/>
                </a:tc>
                <a:extLst>
                  <a:ext uri="{0D108BD9-81ED-4DB2-BD59-A6C34878D82A}">
                    <a16:rowId xmlns:a16="http://schemas.microsoft.com/office/drawing/2014/main" xmlns="" val="10001"/>
                  </a:ext>
                </a:extLst>
              </a:tr>
              <a:tr h="457200">
                <a:tc>
                  <a:txBody>
                    <a:bodyPr/>
                    <a:lstStyle/>
                    <a:p>
                      <a:pPr algn="ctr"/>
                      <a:r>
                        <a:rPr lang="en-US" dirty="0">
                          <a:solidFill>
                            <a:srgbClr val="060F18"/>
                          </a:solidFill>
                        </a:rPr>
                        <a:t>Age 41 – 50</a:t>
                      </a:r>
                    </a:p>
                  </a:txBody>
                  <a:tcPr/>
                </a:tc>
                <a:tc>
                  <a:txBody>
                    <a:bodyPr/>
                    <a:lstStyle/>
                    <a:p>
                      <a:pPr algn="ctr"/>
                      <a:r>
                        <a:rPr lang="en-US" dirty="0">
                          <a:solidFill>
                            <a:srgbClr val="060F18"/>
                          </a:solidFill>
                        </a:rPr>
                        <a:t>$790</a:t>
                      </a:r>
                    </a:p>
                  </a:txBody>
                  <a:tcPr/>
                </a:tc>
                <a:extLst>
                  <a:ext uri="{0D108BD9-81ED-4DB2-BD59-A6C34878D82A}">
                    <a16:rowId xmlns:a16="http://schemas.microsoft.com/office/drawing/2014/main" xmlns="" val="10002"/>
                  </a:ext>
                </a:extLst>
              </a:tr>
              <a:tr h="457200">
                <a:tc>
                  <a:txBody>
                    <a:bodyPr/>
                    <a:lstStyle/>
                    <a:p>
                      <a:pPr algn="ctr"/>
                      <a:r>
                        <a:rPr lang="en-US" dirty="0">
                          <a:solidFill>
                            <a:srgbClr val="060F18"/>
                          </a:solidFill>
                        </a:rPr>
                        <a:t>Age 51 – 60</a:t>
                      </a:r>
                    </a:p>
                  </a:txBody>
                  <a:tcPr/>
                </a:tc>
                <a:tc>
                  <a:txBody>
                    <a:bodyPr/>
                    <a:lstStyle/>
                    <a:p>
                      <a:pPr algn="ctr"/>
                      <a:r>
                        <a:rPr lang="en-US" dirty="0">
                          <a:solidFill>
                            <a:srgbClr val="060F18"/>
                          </a:solidFill>
                        </a:rPr>
                        <a:t>$1,580</a:t>
                      </a:r>
                    </a:p>
                  </a:txBody>
                  <a:tcPr/>
                </a:tc>
                <a:extLst>
                  <a:ext uri="{0D108BD9-81ED-4DB2-BD59-A6C34878D82A}">
                    <a16:rowId xmlns:a16="http://schemas.microsoft.com/office/drawing/2014/main" xmlns="" val="10003"/>
                  </a:ext>
                </a:extLst>
              </a:tr>
              <a:tr h="457200">
                <a:tc>
                  <a:txBody>
                    <a:bodyPr/>
                    <a:lstStyle/>
                    <a:p>
                      <a:pPr algn="ctr"/>
                      <a:r>
                        <a:rPr lang="en-US" dirty="0">
                          <a:solidFill>
                            <a:srgbClr val="060F18"/>
                          </a:solidFill>
                        </a:rPr>
                        <a:t>Age 61 – 70</a:t>
                      </a:r>
                    </a:p>
                  </a:txBody>
                  <a:tcPr/>
                </a:tc>
                <a:tc>
                  <a:txBody>
                    <a:bodyPr/>
                    <a:lstStyle/>
                    <a:p>
                      <a:pPr algn="ctr"/>
                      <a:r>
                        <a:rPr lang="en-US" dirty="0">
                          <a:solidFill>
                            <a:srgbClr val="060F18"/>
                          </a:solidFill>
                        </a:rPr>
                        <a:t>$4,220</a:t>
                      </a:r>
                    </a:p>
                  </a:txBody>
                  <a:tcPr/>
                </a:tc>
                <a:extLst>
                  <a:ext uri="{0D108BD9-81ED-4DB2-BD59-A6C34878D82A}">
                    <a16:rowId xmlns:a16="http://schemas.microsoft.com/office/drawing/2014/main" xmlns="" val="10004"/>
                  </a:ext>
                </a:extLst>
              </a:tr>
              <a:tr h="457200">
                <a:tc>
                  <a:txBody>
                    <a:bodyPr/>
                    <a:lstStyle/>
                    <a:p>
                      <a:pPr algn="ctr"/>
                      <a:r>
                        <a:rPr lang="en-US" dirty="0">
                          <a:solidFill>
                            <a:srgbClr val="060F18"/>
                          </a:solidFill>
                        </a:rPr>
                        <a:t>Age 71 &lt;</a:t>
                      </a:r>
                    </a:p>
                  </a:txBody>
                  <a:tcPr/>
                </a:tc>
                <a:tc>
                  <a:txBody>
                    <a:bodyPr/>
                    <a:lstStyle/>
                    <a:p>
                      <a:pPr algn="ctr"/>
                      <a:r>
                        <a:rPr lang="en-US" dirty="0">
                          <a:solidFill>
                            <a:srgbClr val="060F18"/>
                          </a:solidFill>
                        </a:rPr>
                        <a:t>$5,270</a:t>
                      </a:r>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4869757" y="2305614"/>
            <a:ext cx="3385457" cy="2246769"/>
          </a:xfrm>
          <a:prstGeom prst="rect">
            <a:avLst/>
          </a:prstGeom>
          <a:noFill/>
        </p:spPr>
        <p:txBody>
          <a:bodyPr wrap="square" rtlCol="0">
            <a:spAutoFit/>
          </a:bodyPr>
          <a:lstStyle/>
          <a:p>
            <a:r>
              <a:rPr lang="en-US" sz="2000" dirty="0">
                <a:solidFill>
                  <a:srgbClr val="000000"/>
                </a:solidFill>
                <a:latin typeface="Arial Narrow" panose="020B0606020202030204" pitchFamily="34" charset="0"/>
              </a:rPr>
              <a:t>- Illusory for individuals</a:t>
            </a:r>
            <a:br>
              <a:rPr lang="en-US" sz="2000" dirty="0">
                <a:solidFill>
                  <a:srgbClr val="000000"/>
                </a:solidFill>
                <a:latin typeface="Arial Narrow" panose="020B0606020202030204" pitchFamily="34" charset="0"/>
              </a:rPr>
            </a:br>
            <a:r>
              <a:rPr lang="en-US" sz="2000" dirty="0">
                <a:solidFill>
                  <a:srgbClr val="000000"/>
                </a:solidFill>
                <a:latin typeface="Arial Narrow" panose="020B0606020202030204" pitchFamily="34" charset="0"/>
              </a:rPr>
              <a:t>  because of 10% AGI floor</a:t>
            </a:r>
            <a:br>
              <a:rPr lang="en-US" sz="2000" dirty="0">
                <a:solidFill>
                  <a:srgbClr val="000000"/>
                </a:solidFill>
                <a:latin typeface="Arial Narrow" panose="020B0606020202030204" pitchFamily="34" charset="0"/>
              </a:rPr>
            </a:br>
            <a:endParaRPr lang="en-US" sz="2000" dirty="0">
              <a:solidFill>
                <a:srgbClr val="000000"/>
              </a:solidFill>
              <a:latin typeface="Arial Narrow" panose="020B0606020202030204" pitchFamily="34" charset="0"/>
            </a:endParaRPr>
          </a:p>
          <a:p>
            <a:r>
              <a:rPr lang="en-US" sz="2000" dirty="0">
                <a:solidFill>
                  <a:srgbClr val="000000"/>
                </a:solidFill>
                <a:latin typeface="Arial Narrow" panose="020B0606020202030204" pitchFamily="34" charset="0"/>
              </a:rPr>
              <a:t>- Base policy considerations</a:t>
            </a:r>
            <a:br>
              <a:rPr lang="en-US" sz="2000" dirty="0">
                <a:solidFill>
                  <a:srgbClr val="000000"/>
                </a:solidFill>
                <a:latin typeface="Arial Narrow" panose="020B0606020202030204" pitchFamily="34" charset="0"/>
              </a:rPr>
            </a:br>
            <a:endParaRPr lang="en-US" sz="2000" dirty="0">
              <a:solidFill>
                <a:srgbClr val="000000"/>
              </a:solidFill>
              <a:latin typeface="Arial Narrow" panose="020B0606020202030204" pitchFamily="34" charset="0"/>
            </a:endParaRPr>
          </a:p>
          <a:p>
            <a:r>
              <a:rPr lang="en-US" sz="2000" dirty="0">
                <a:solidFill>
                  <a:srgbClr val="000000"/>
                </a:solidFill>
                <a:latin typeface="Arial Narrow" panose="020B0606020202030204" pitchFamily="34" charset="0"/>
              </a:rPr>
              <a:t>- LTC rider (like health-</a:t>
            </a:r>
            <a:br>
              <a:rPr lang="en-US" sz="2000" dirty="0">
                <a:solidFill>
                  <a:srgbClr val="000000"/>
                </a:solidFill>
                <a:latin typeface="Arial Narrow" panose="020B0606020202030204" pitchFamily="34" charset="0"/>
              </a:rPr>
            </a:br>
            <a:r>
              <a:rPr lang="en-US" sz="2000" dirty="0">
                <a:solidFill>
                  <a:srgbClr val="000000"/>
                </a:solidFill>
                <a:latin typeface="Arial Narrow" panose="020B0606020202030204" pitchFamily="34" charset="0"/>
              </a:rPr>
              <a:t>  based coverage)</a:t>
            </a:r>
          </a:p>
        </p:txBody>
      </p:sp>
      <p:sp>
        <p:nvSpPr>
          <p:cNvPr id="7" name="TextBox 6">
            <a:extLst>
              <a:ext uri="{FF2B5EF4-FFF2-40B4-BE49-F238E27FC236}">
                <a16:creationId xmlns:a16="http://schemas.microsoft.com/office/drawing/2014/main" xmlns="" id="{8A9B3A30-557A-4C55-B443-52519C358512}"/>
              </a:ext>
            </a:extLst>
          </p:cNvPr>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LTCi premium deductibility</a:t>
            </a:r>
            <a:endParaRPr lang="en-US" sz="2800" spc="3000" baseline="30000" dirty="0">
              <a:solidFill>
                <a:srgbClr val="000000"/>
              </a:solidFill>
              <a:latin typeface="Georgia" charset="0"/>
              <a:ea typeface="Georgia" charset="0"/>
              <a:cs typeface="Georgia" charset="0"/>
            </a:endParaRPr>
          </a:p>
          <a:p>
            <a:r>
              <a:rPr lang="fr-FR" i="1" dirty="0" err="1">
                <a:solidFill>
                  <a:srgbClr val="000000"/>
                </a:solidFill>
                <a:latin typeface="Georgia" charset="0"/>
                <a:ea typeface="Georgia" charset="0"/>
                <a:cs typeface="Georgia" charset="0"/>
              </a:rPr>
              <a:t>Internal</a:t>
            </a:r>
            <a:r>
              <a:rPr lang="fr-FR" i="1" dirty="0">
                <a:solidFill>
                  <a:srgbClr val="000000"/>
                </a:solidFill>
                <a:latin typeface="Georgia" charset="0"/>
                <a:ea typeface="Georgia" charset="0"/>
                <a:cs typeface="Georgia" charset="0"/>
              </a:rPr>
              <a:t> Revenue Code section 213(d)(10)</a:t>
            </a:r>
            <a:endParaRPr lang="en-US" i="1" dirty="0">
              <a:solidFill>
                <a:srgbClr val="000000"/>
              </a:solidFill>
              <a:latin typeface="Georgia" charset="0"/>
              <a:ea typeface="Georgia" charset="0"/>
              <a:cs typeface="Georgia" charset="0"/>
            </a:endParaRPr>
          </a:p>
        </p:txBody>
      </p:sp>
      <p:sp>
        <p:nvSpPr>
          <p:cNvPr id="6" name="TextBox 5">
            <a:extLst>
              <a:ext uri="{FF2B5EF4-FFF2-40B4-BE49-F238E27FC236}">
                <a16:creationId xmlns:a16="http://schemas.microsoft.com/office/drawing/2014/main" xmlns="" id="{F6D20A19-93C1-4C7A-B82F-F2DA80D63425}"/>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6342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A617951-AA70-408E-BE45-959A508B345B}"/>
              </a:ext>
            </a:extLst>
          </p:cNvPr>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Annuity asset-based LTC protection</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Similar to life-based products </a:t>
            </a:r>
          </a:p>
        </p:txBody>
      </p:sp>
      <p:sp>
        <p:nvSpPr>
          <p:cNvPr id="8" name="TextBox 7">
            <a:extLst>
              <a:ext uri="{FF2B5EF4-FFF2-40B4-BE49-F238E27FC236}">
                <a16:creationId xmlns:a16="http://schemas.microsoft.com/office/drawing/2014/main" xmlns="" id="{3C046FDD-06B3-4565-A47E-F942C48B86ED}"/>
              </a:ext>
            </a:extLst>
          </p:cNvPr>
          <p:cNvSpPr txBox="1"/>
          <p:nvPr/>
        </p:nvSpPr>
        <p:spPr>
          <a:xfrm>
            <a:off x="959470" y="3142158"/>
            <a:ext cx="2001446" cy="923330"/>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There is a spend down for qualifying LTC claims</a:t>
            </a:r>
          </a:p>
        </p:txBody>
      </p:sp>
      <p:sp>
        <p:nvSpPr>
          <p:cNvPr id="9" name="TextBox 8">
            <a:extLst>
              <a:ext uri="{FF2B5EF4-FFF2-40B4-BE49-F238E27FC236}">
                <a16:creationId xmlns:a16="http://schemas.microsoft.com/office/drawing/2014/main" xmlns="" id="{DD1AEA39-A6D0-4FB5-9578-C2415A3E928F}"/>
              </a:ext>
            </a:extLst>
          </p:cNvPr>
          <p:cNvSpPr txBox="1"/>
          <p:nvPr/>
        </p:nvSpPr>
        <p:spPr>
          <a:xfrm>
            <a:off x="3742403" y="3142158"/>
            <a:ext cx="2001446" cy="1200329"/>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LTC payments are tax-free and deemed to first come from policy basis</a:t>
            </a:r>
          </a:p>
        </p:txBody>
      </p:sp>
      <p:sp>
        <p:nvSpPr>
          <p:cNvPr id="10" name="TextBox 9">
            <a:extLst>
              <a:ext uri="{FF2B5EF4-FFF2-40B4-BE49-F238E27FC236}">
                <a16:creationId xmlns:a16="http://schemas.microsoft.com/office/drawing/2014/main" xmlns="" id="{5F044C80-D1E3-4DDF-AD64-7C4E6BC46164}"/>
              </a:ext>
            </a:extLst>
          </p:cNvPr>
          <p:cNvSpPr txBox="1"/>
          <p:nvPr/>
        </p:nvSpPr>
        <p:spPr>
          <a:xfrm>
            <a:off x="6605165" y="3142158"/>
            <a:ext cx="2001446" cy="1477328"/>
          </a:xfrm>
          <a:prstGeom prst="rect">
            <a:avLst/>
          </a:prstGeom>
          <a:noFill/>
        </p:spPr>
        <p:txBody>
          <a:bodyPr wrap="square" rtlCol="0">
            <a:spAutoFit/>
          </a:bodyPr>
          <a:lstStyle/>
          <a:p>
            <a:r>
              <a:rPr lang="en-US" dirty="0">
                <a:solidFill>
                  <a:srgbClr val="060F18"/>
                </a:solidFill>
                <a:latin typeface="Arial Narrow" panose="020B0606020202030204" pitchFamily="34" charset="0"/>
                <a:cs typeface="Times" panose="02020603050405020304" pitchFamily="18" charset="0"/>
              </a:rPr>
              <a:t>Non-medical underwriting – carrier primarily concerned that applicant is not already on claim</a:t>
            </a:r>
          </a:p>
        </p:txBody>
      </p:sp>
      <p:pic>
        <p:nvPicPr>
          <p:cNvPr id="3074" name="Picture 2" descr="Image result for limit icon">
            <a:extLst>
              <a:ext uri="{FF2B5EF4-FFF2-40B4-BE49-F238E27FC236}">
                <a16:creationId xmlns:a16="http://schemas.microsoft.com/office/drawing/2014/main" xmlns="" id="{79DF9782-665F-4071-AB84-53266A86FF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138" y="2048023"/>
            <a:ext cx="1143170" cy="8002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lated image">
            <a:extLst>
              <a:ext uri="{FF2B5EF4-FFF2-40B4-BE49-F238E27FC236}">
                <a16:creationId xmlns:a16="http://schemas.microsoft.com/office/drawing/2014/main" xmlns="" id="{5FCCBF92-F292-4DB3-A1BF-CC239B1934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0003" y="1992776"/>
            <a:ext cx="956851" cy="945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xmlns="" id="{CB8E3855-83D1-497E-8017-4D29C093A1C8}"/>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15549" y="1992776"/>
            <a:ext cx="956851" cy="9568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2BDD0C54-E345-4BDE-800A-2B638A90E96D}"/>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2747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7903533"/>
              </p:ext>
            </p:extLst>
          </p:nvPr>
        </p:nvGraphicFramePr>
        <p:xfrm>
          <a:off x="579638" y="1190171"/>
          <a:ext cx="7984727" cy="4804760"/>
        </p:xfrm>
        <a:graphic>
          <a:graphicData uri="http://schemas.openxmlformats.org/drawingml/2006/table">
            <a:tbl>
              <a:tblPr firstRow="1" firstCol="1" bandRow="1">
                <a:tableStyleId>{5C22544A-7EE6-4342-B048-85BDC9FD1C3A}</a:tableStyleId>
              </a:tblPr>
              <a:tblGrid>
                <a:gridCol w="1977060">
                  <a:extLst>
                    <a:ext uri="{9D8B030D-6E8A-4147-A177-3AD203B41FA5}">
                      <a16:colId xmlns:a16="http://schemas.microsoft.com/office/drawing/2014/main" xmlns="" val="20000"/>
                    </a:ext>
                  </a:extLst>
                </a:gridCol>
                <a:gridCol w="1647551">
                  <a:extLst>
                    <a:ext uri="{9D8B030D-6E8A-4147-A177-3AD203B41FA5}">
                      <a16:colId xmlns:a16="http://schemas.microsoft.com/office/drawing/2014/main" xmlns="" val="20001"/>
                    </a:ext>
                  </a:extLst>
                </a:gridCol>
                <a:gridCol w="1333732">
                  <a:extLst>
                    <a:ext uri="{9D8B030D-6E8A-4147-A177-3AD203B41FA5}">
                      <a16:colId xmlns:a16="http://schemas.microsoft.com/office/drawing/2014/main" xmlns="" val="20002"/>
                    </a:ext>
                  </a:extLst>
                </a:gridCol>
                <a:gridCol w="1176823">
                  <a:extLst>
                    <a:ext uri="{9D8B030D-6E8A-4147-A177-3AD203B41FA5}">
                      <a16:colId xmlns:a16="http://schemas.microsoft.com/office/drawing/2014/main" xmlns="" val="20003"/>
                    </a:ext>
                  </a:extLst>
                </a:gridCol>
                <a:gridCol w="1849561">
                  <a:extLst>
                    <a:ext uri="{9D8B030D-6E8A-4147-A177-3AD203B41FA5}">
                      <a16:colId xmlns:a16="http://schemas.microsoft.com/office/drawing/2014/main" xmlns="" val="20004"/>
                    </a:ext>
                  </a:extLst>
                </a:gridCol>
              </a:tblGrid>
              <a:tr h="1486480">
                <a:tc>
                  <a:txBody>
                    <a:bodyPr/>
                    <a:lstStyle/>
                    <a:p>
                      <a:pPr marL="0" marR="0">
                        <a:lnSpc>
                          <a:spcPct val="200000"/>
                        </a:lnSpc>
                        <a:spcBef>
                          <a:spcPts val="0"/>
                        </a:spcBef>
                        <a:spcAft>
                          <a:spcPts val="0"/>
                        </a:spcAft>
                      </a:pPr>
                      <a:r>
                        <a:rPr lang="en-US" sz="1800" spc="5" dirty="0">
                          <a:effectLst/>
                          <a:latin typeface="Arial Narrow" panose="020B0606020202030204" pitchFamily="34" charset="0"/>
                        </a:rPr>
                        <a:t>Type of Policy </a:t>
                      </a:r>
                    </a:p>
                    <a:p>
                      <a:pPr marL="0" marR="0">
                        <a:lnSpc>
                          <a:spcPct val="200000"/>
                        </a:lnSpc>
                        <a:spcBef>
                          <a:spcPts val="0"/>
                        </a:spcBef>
                        <a:spcAft>
                          <a:spcPts val="0"/>
                        </a:spcAft>
                      </a:pPr>
                      <a:r>
                        <a:rPr lang="en-US" sz="1800" spc="5" dirty="0">
                          <a:effectLst/>
                          <a:latin typeface="Arial Narrow" panose="020B0606020202030204" pitchFamily="34" charset="0"/>
                        </a:rPr>
                        <a:t>                     To</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endParaRPr lang="en-US" sz="1800" spc="5" dirty="0">
                        <a:effectLst/>
                        <a:latin typeface="Arial Narrow" panose="020B0606020202030204" pitchFamily="34" charset="0"/>
                      </a:endParaRPr>
                    </a:p>
                    <a:p>
                      <a:pPr marL="0" marR="0" algn="ctr">
                        <a:lnSpc>
                          <a:spcPct val="100000"/>
                        </a:lnSpc>
                        <a:spcBef>
                          <a:spcPts val="0"/>
                        </a:spcBef>
                        <a:spcAft>
                          <a:spcPts val="0"/>
                        </a:spcAft>
                      </a:pPr>
                      <a:r>
                        <a:rPr lang="en-US" sz="1800" spc="5" dirty="0">
                          <a:effectLst/>
                          <a:latin typeface="Arial Narrow" panose="020B0606020202030204" pitchFamily="34" charset="0"/>
                        </a:rPr>
                        <a:t>Life Insurance</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endParaRPr lang="en-US" sz="1800" spc="5" dirty="0">
                        <a:effectLst/>
                        <a:latin typeface="Arial Narrow" panose="020B0606020202030204" pitchFamily="34" charset="0"/>
                      </a:endParaRPr>
                    </a:p>
                    <a:p>
                      <a:pPr marL="0" marR="0" algn="ctr">
                        <a:lnSpc>
                          <a:spcPct val="200000"/>
                        </a:lnSpc>
                        <a:spcBef>
                          <a:spcPts val="0"/>
                        </a:spcBef>
                        <a:spcAft>
                          <a:spcPts val="0"/>
                        </a:spcAft>
                      </a:pPr>
                      <a:r>
                        <a:rPr lang="en-US" sz="1600" spc="5" dirty="0">
                          <a:effectLst/>
                          <a:latin typeface="Arial Narrow" panose="020B0606020202030204" pitchFamily="34" charset="0"/>
                        </a:rPr>
                        <a:t>Endowment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endParaRPr lang="en-US" sz="1800" spc="5" dirty="0">
                        <a:effectLst/>
                        <a:latin typeface="Arial Narrow" panose="020B0606020202030204" pitchFamily="34" charset="0"/>
                      </a:endParaRPr>
                    </a:p>
                    <a:p>
                      <a:pPr marL="0" marR="0" algn="ctr">
                        <a:lnSpc>
                          <a:spcPct val="200000"/>
                        </a:lnSpc>
                        <a:spcBef>
                          <a:spcPts val="0"/>
                        </a:spcBef>
                        <a:spcAft>
                          <a:spcPts val="0"/>
                        </a:spcAft>
                      </a:pPr>
                      <a:r>
                        <a:rPr lang="en-US" sz="1800" spc="5" dirty="0">
                          <a:effectLst/>
                          <a:latin typeface="Arial Narrow" panose="020B0606020202030204" pitchFamily="34" charset="0"/>
                        </a:rPr>
                        <a:t>Annuity</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endParaRPr lang="en-US" sz="1800" spc="5" dirty="0">
                        <a:effectLst/>
                        <a:latin typeface="Arial Narrow" panose="020B0606020202030204" pitchFamily="34" charset="0"/>
                      </a:endParaRPr>
                    </a:p>
                    <a:p>
                      <a:pPr marL="0" marR="0" algn="ctr">
                        <a:lnSpc>
                          <a:spcPct val="100000"/>
                        </a:lnSpc>
                        <a:spcBef>
                          <a:spcPts val="0"/>
                        </a:spcBef>
                        <a:spcAft>
                          <a:spcPts val="0"/>
                        </a:spcAft>
                      </a:pPr>
                      <a:r>
                        <a:rPr lang="en-US" sz="1800" spc="5" dirty="0">
                          <a:effectLst/>
                          <a:latin typeface="Arial Narrow" panose="020B0606020202030204" pitchFamily="34" charset="0"/>
                        </a:rPr>
                        <a:t>Long-Term</a:t>
                      </a:r>
                      <a:br>
                        <a:rPr lang="en-US" sz="1800" spc="5" dirty="0">
                          <a:effectLst/>
                          <a:latin typeface="Arial Narrow" panose="020B0606020202030204" pitchFamily="34" charset="0"/>
                        </a:rPr>
                      </a:br>
                      <a:r>
                        <a:rPr lang="en-US" sz="1800" spc="5" dirty="0">
                          <a:effectLst/>
                          <a:latin typeface="Arial Narrow" panose="020B0606020202030204" pitchFamily="34" charset="0"/>
                        </a:rPr>
                        <a:t>Care</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829570">
                <a:tc>
                  <a:txBody>
                    <a:bodyPr/>
                    <a:lstStyle/>
                    <a:p>
                      <a:pPr marL="0" marR="0">
                        <a:lnSpc>
                          <a:spcPct val="200000"/>
                        </a:lnSpc>
                        <a:spcBef>
                          <a:spcPts val="0"/>
                        </a:spcBef>
                        <a:spcAft>
                          <a:spcPts val="0"/>
                        </a:spcAft>
                      </a:pPr>
                      <a:r>
                        <a:rPr lang="en-US" sz="1800" spc="5" dirty="0">
                          <a:effectLst/>
                          <a:latin typeface="Arial Narrow" panose="020B0606020202030204" pitchFamily="34" charset="0"/>
                        </a:rPr>
                        <a:t>Life Insurance</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Yes</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Yes</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Yes</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a:solidFill>
                            <a:srgbClr val="060F18"/>
                          </a:solidFill>
                          <a:effectLst/>
                          <a:latin typeface="Arial Narrow" panose="020B0606020202030204" pitchFamily="34" charset="0"/>
                        </a:rPr>
                        <a:t>Yes</a:t>
                      </a:r>
                      <a:endParaRPr lang="en-US" sz="1800" i="1">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829570">
                <a:tc>
                  <a:txBody>
                    <a:bodyPr/>
                    <a:lstStyle/>
                    <a:p>
                      <a:pPr marL="0" marR="0">
                        <a:lnSpc>
                          <a:spcPct val="200000"/>
                        </a:lnSpc>
                        <a:spcBef>
                          <a:spcPts val="0"/>
                        </a:spcBef>
                        <a:spcAft>
                          <a:spcPts val="0"/>
                        </a:spcAft>
                      </a:pPr>
                      <a:r>
                        <a:rPr lang="en-US" sz="1800" spc="5" dirty="0">
                          <a:effectLst/>
                          <a:latin typeface="Arial Narrow" panose="020B0606020202030204" pitchFamily="34" charset="0"/>
                        </a:rPr>
                        <a:t>Endowment</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No</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Yes</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a:solidFill>
                            <a:srgbClr val="060F18"/>
                          </a:solidFill>
                          <a:effectLst/>
                          <a:latin typeface="Arial Narrow" panose="020B0606020202030204" pitchFamily="34" charset="0"/>
                        </a:rPr>
                        <a:t>Yes</a:t>
                      </a:r>
                      <a:endParaRPr lang="en-US" sz="1800" i="1">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a:solidFill>
                            <a:srgbClr val="060F18"/>
                          </a:solidFill>
                          <a:effectLst/>
                          <a:latin typeface="Arial Narrow" panose="020B0606020202030204" pitchFamily="34" charset="0"/>
                        </a:rPr>
                        <a:t>Yes</a:t>
                      </a:r>
                      <a:endParaRPr lang="en-US" sz="1800" i="1">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829570">
                <a:tc>
                  <a:txBody>
                    <a:bodyPr/>
                    <a:lstStyle/>
                    <a:p>
                      <a:pPr marL="0" marR="0">
                        <a:lnSpc>
                          <a:spcPct val="200000"/>
                        </a:lnSpc>
                        <a:spcBef>
                          <a:spcPts val="0"/>
                        </a:spcBef>
                        <a:spcAft>
                          <a:spcPts val="0"/>
                        </a:spcAft>
                      </a:pPr>
                      <a:r>
                        <a:rPr lang="en-US" sz="1800" spc="5" dirty="0">
                          <a:effectLst/>
                          <a:latin typeface="Arial Narrow" panose="020B0606020202030204" pitchFamily="34" charset="0"/>
                        </a:rPr>
                        <a:t>Annuity</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No</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No</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Yes</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a:solidFill>
                            <a:srgbClr val="060F18"/>
                          </a:solidFill>
                          <a:effectLst/>
                          <a:latin typeface="Arial Narrow" panose="020B0606020202030204" pitchFamily="34" charset="0"/>
                        </a:rPr>
                        <a:t>Yes</a:t>
                      </a:r>
                      <a:endParaRPr lang="en-US" sz="1800" i="1">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829570">
                <a:tc>
                  <a:txBody>
                    <a:bodyPr/>
                    <a:lstStyle/>
                    <a:p>
                      <a:pPr marL="0" marR="0">
                        <a:lnSpc>
                          <a:spcPct val="200000"/>
                        </a:lnSpc>
                        <a:spcBef>
                          <a:spcPts val="0"/>
                        </a:spcBef>
                        <a:spcAft>
                          <a:spcPts val="0"/>
                        </a:spcAft>
                      </a:pPr>
                      <a:r>
                        <a:rPr lang="en-US" sz="1800" spc="5" dirty="0">
                          <a:effectLst/>
                          <a:latin typeface="Arial Narrow" panose="020B0606020202030204" pitchFamily="34" charset="0"/>
                        </a:rPr>
                        <a:t>Long Term Care</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No</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No</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No</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i="1" spc="5" dirty="0">
                          <a:solidFill>
                            <a:srgbClr val="060F18"/>
                          </a:solidFill>
                          <a:effectLst/>
                          <a:latin typeface="Arial Narrow" panose="020B0606020202030204" pitchFamily="34" charset="0"/>
                        </a:rPr>
                        <a:t>Yes</a:t>
                      </a:r>
                      <a:endParaRPr lang="en-US" sz="1800" i="1" dirty="0">
                        <a:solidFill>
                          <a:srgbClr val="060F18"/>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cxnSp>
        <p:nvCxnSpPr>
          <p:cNvPr id="4" name="Straight Arrow Connector 3"/>
          <p:cNvCxnSpPr/>
          <p:nvPr/>
        </p:nvCxnSpPr>
        <p:spPr>
          <a:xfrm>
            <a:off x="739289" y="1848583"/>
            <a:ext cx="0" cy="304800"/>
          </a:xfrm>
          <a:prstGeom prst="straightConnector1">
            <a:avLst/>
          </a:prstGeom>
          <a:ln>
            <a:solidFill>
              <a:srgbClr val="FFFFFF"/>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2024743" y="2420257"/>
            <a:ext cx="304800" cy="0"/>
          </a:xfrm>
          <a:prstGeom prst="straightConnector1">
            <a:avLst/>
          </a:prstGeom>
          <a:ln>
            <a:solidFill>
              <a:srgbClr val="FFFFFF"/>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B19FBCE0-A978-4077-8AE4-C332FE12BE31}"/>
              </a:ext>
            </a:extLst>
          </p:cNvPr>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IRC Section 1035 Exchanges</a:t>
            </a:r>
          </a:p>
          <a:p>
            <a:r>
              <a:rPr lang="en-US" i="1" dirty="0">
                <a:solidFill>
                  <a:srgbClr val="000000"/>
                </a:solidFill>
                <a:latin typeface="Georgia" charset="0"/>
                <a:ea typeface="Georgia" charset="0"/>
                <a:cs typeface="Georgia" charset="0"/>
              </a:rPr>
              <a:t>Repositioning assets</a:t>
            </a:r>
          </a:p>
        </p:txBody>
      </p:sp>
      <p:sp>
        <p:nvSpPr>
          <p:cNvPr id="6" name="TextBox 5">
            <a:extLst>
              <a:ext uri="{FF2B5EF4-FFF2-40B4-BE49-F238E27FC236}">
                <a16:creationId xmlns:a16="http://schemas.microsoft.com/office/drawing/2014/main" xmlns="" id="{B1C3CDFA-88EB-4532-993B-EFA4E05F7BE9}"/>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3238120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6370942" y="1916150"/>
            <a:ext cx="2133601" cy="961210"/>
          </a:xfrm>
          <a:prstGeom prst="rect">
            <a:avLst/>
          </a:prstGeom>
          <a:solidFill>
            <a:srgbClr val="ED7641">
              <a:alpha val="4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60F18"/>
              </a:solidFill>
              <a:latin typeface="Arial Narrow" panose="020B0606020202030204" pitchFamily="34" charset="0"/>
            </a:endParaRPr>
          </a:p>
        </p:txBody>
      </p:sp>
      <p:sp>
        <p:nvSpPr>
          <p:cNvPr id="42" name="Rectangle 41"/>
          <p:cNvSpPr/>
          <p:nvPr/>
        </p:nvSpPr>
        <p:spPr>
          <a:xfrm>
            <a:off x="6344933" y="4153518"/>
            <a:ext cx="2133601" cy="1637682"/>
          </a:xfrm>
          <a:prstGeom prst="rect">
            <a:avLst/>
          </a:prstGeom>
          <a:solidFill>
            <a:srgbClr val="8FE880">
              <a:alpha val="5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60F18"/>
              </a:solidFill>
              <a:latin typeface="Arial Narrow" panose="020B0606020202030204" pitchFamily="34" charset="0"/>
            </a:endParaRPr>
          </a:p>
        </p:txBody>
      </p:sp>
      <p:sp>
        <p:nvSpPr>
          <p:cNvPr id="40" name="Rectangle 39"/>
          <p:cNvSpPr/>
          <p:nvPr/>
        </p:nvSpPr>
        <p:spPr>
          <a:xfrm>
            <a:off x="888996" y="4153518"/>
            <a:ext cx="2133601" cy="1637682"/>
          </a:xfrm>
          <a:prstGeom prst="rect">
            <a:avLst/>
          </a:prstGeom>
          <a:solidFill>
            <a:srgbClr val="8FE880">
              <a:alpha val="5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60F18"/>
              </a:solidFill>
              <a:latin typeface="Arial Narrow" panose="020B0606020202030204" pitchFamily="34" charset="0"/>
            </a:endParaRPr>
          </a:p>
        </p:txBody>
      </p:sp>
      <p:sp>
        <p:nvSpPr>
          <p:cNvPr id="9" name="Title 1"/>
          <p:cNvSpPr txBox="1">
            <a:spLocks/>
          </p:cNvSpPr>
          <p:nvPr/>
        </p:nvSpPr>
        <p:spPr>
          <a:xfrm>
            <a:off x="1905000" y="716219"/>
            <a:ext cx="9036892" cy="101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dirty="0">
              <a:cs typeface="David" panose="020E0502060401010101" pitchFamily="34" charset="-79"/>
            </a:endParaRPr>
          </a:p>
        </p:txBody>
      </p:sp>
      <p:sp>
        <p:nvSpPr>
          <p:cNvPr id="23" name="Text Box 13"/>
          <p:cNvSpPr txBox="1">
            <a:spLocks noChangeArrowheads="1"/>
          </p:cNvSpPr>
          <p:nvPr/>
        </p:nvSpPr>
        <p:spPr bwMode="auto">
          <a:xfrm>
            <a:off x="1062390" y="4368204"/>
            <a:ext cx="1828800" cy="954081"/>
          </a:xfrm>
          <a:prstGeom prst="rect">
            <a:avLst/>
          </a:prstGeom>
          <a:noFill/>
          <a:ln w="9525">
            <a:noFill/>
            <a:miter lim="800000"/>
            <a:headEnd/>
            <a:tailEnd/>
          </a:ln>
        </p:spPr>
        <p:txBody>
          <a:bodyPr lIns="91411" tIns="45707" rIns="91411" bIns="45707">
            <a:spAutoFit/>
          </a:bodyPr>
          <a:lstStyle/>
          <a:p>
            <a:pPr algn="ctr" defTabSz="457037" fontAlgn="base">
              <a:spcBef>
                <a:spcPct val="50000"/>
              </a:spcBef>
              <a:spcAft>
                <a:spcPct val="0"/>
              </a:spcAft>
            </a:pPr>
            <a:r>
              <a:rPr lang="en-US" sz="1600" b="1" dirty="0">
                <a:solidFill>
                  <a:srgbClr val="060F18"/>
                </a:solidFill>
                <a:latin typeface="Arial Narrow" panose="020B0606020202030204" pitchFamily="34" charset="0"/>
                <a:ea typeface="ヒラギノ角ゴ Pro W3" pitchFamily="-111" charset="-128"/>
                <a:cs typeface="Arial" panose="020B0604020202020204" pitchFamily="34" charset="0"/>
              </a:rPr>
              <a:t>$150,000</a:t>
            </a:r>
          </a:p>
          <a:p>
            <a:pPr algn="ctr" defTabSz="457037">
              <a:spcBef>
                <a:spcPct val="50000"/>
              </a:spcBef>
            </a:pPr>
            <a:r>
              <a:rPr lang="en-US" sz="1600" b="1" dirty="0">
                <a:solidFill>
                  <a:srgbClr val="060F18"/>
                </a:solidFill>
                <a:latin typeface="Arial Narrow" panose="020B0606020202030204" pitchFamily="34" charset="0"/>
                <a:ea typeface="ヒラギノ角ゴ Pro W3" pitchFamily="-111" charset="-128"/>
                <a:cs typeface="Arial" panose="020B0604020202020204" pitchFamily="34" charset="0"/>
              </a:rPr>
              <a:t>HIPAA-qualified PPA-eligible annuity</a:t>
            </a:r>
          </a:p>
        </p:txBody>
      </p:sp>
      <p:sp>
        <p:nvSpPr>
          <p:cNvPr id="27" name="AutoShape 7"/>
          <p:cNvSpPr>
            <a:spLocks noChangeArrowheads="1"/>
          </p:cNvSpPr>
          <p:nvPr/>
        </p:nvSpPr>
        <p:spPr bwMode="auto">
          <a:xfrm>
            <a:off x="3299010" y="1752600"/>
            <a:ext cx="2873190" cy="695325"/>
          </a:xfrm>
          <a:prstGeom prst="rightArrow">
            <a:avLst>
              <a:gd name="adj1" fmla="val 50000"/>
              <a:gd name="adj2" fmla="val 93151"/>
            </a:avLst>
          </a:prstGeom>
          <a:noFill/>
          <a:ln w="28575">
            <a:solidFill>
              <a:schemeClr val="tx1"/>
            </a:solidFill>
            <a:miter lim="800000"/>
            <a:headEnd/>
            <a:tailEnd/>
          </a:ln>
        </p:spPr>
        <p:txBody>
          <a:bodyPr wrap="none" lIns="91411" tIns="45707" rIns="91411" bIns="45707" anchor="ctr"/>
          <a:lstStyle/>
          <a:p>
            <a:pPr defTabSz="457037" fontAlgn="base">
              <a:spcBef>
                <a:spcPct val="0"/>
              </a:spcBef>
              <a:spcAft>
                <a:spcPct val="0"/>
              </a:spcAft>
            </a:pPr>
            <a:endParaRPr lang="en-US" sz="2000" b="1" dirty="0">
              <a:solidFill>
                <a:srgbClr val="060F18"/>
              </a:solidFill>
              <a:latin typeface="Arial Narrow" panose="020B0606020202030204" pitchFamily="34" charset="0"/>
              <a:ea typeface="ヒラギノ角ゴ Pro W3" pitchFamily="-111" charset="-128"/>
            </a:endParaRPr>
          </a:p>
        </p:txBody>
      </p:sp>
      <p:sp>
        <p:nvSpPr>
          <p:cNvPr id="28" name="AutoShape 8"/>
          <p:cNvSpPr>
            <a:spLocks noChangeArrowheads="1"/>
          </p:cNvSpPr>
          <p:nvPr/>
        </p:nvSpPr>
        <p:spPr bwMode="auto">
          <a:xfrm>
            <a:off x="3195992" y="5009794"/>
            <a:ext cx="2874606" cy="703265"/>
          </a:xfrm>
          <a:prstGeom prst="rightArrow">
            <a:avLst>
              <a:gd name="adj1" fmla="val 50000"/>
              <a:gd name="adj2" fmla="val 89390"/>
            </a:avLst>
          </a:prstGeom>
          <a:solidFill>
            <a:srgbClr val="00B050"/>
          </a:solidFill>
          <a:ln w="28575">
            <a:solidFill>
              <a:schemeClr val="tx1"/>
            </a:solidFill>
            <a:miter lim="800000"/>
            <a:headEnd/>
            <a:tailEnd/>
          </a:ln>
        </p:spPr>
        <p:txBody>
          <a:bodyPr wrap="none" lIns="91411" tIns="45707" rIns="91411" bIns="45707" anchor="ctr"/>
          <a:lstStyle/>
          <a:p>
            <a:pPr defTabSz="457037" fontAlgn="base">
              <a:spcBef>
                <a:spcPct val="0"/>
              </a:spcBef>
              <a:spcAft>
                <a:spcPct val="0"/>
              </a:spcAft>
            </a:pPr>
            <a:endParaRPr lang="en-US" sz="2000" b="1" dirty="0">
              <a:solidFill>
                <a:srgbClr val="060F18"/>
              </a:solidFill>
              <a:latin typeface="Arial Narrow" panose="020B0606020202030204" pitchFamily="34" charset="0"/>
              <a:ea typeface="ヒラギノ角ゴ Pro W3" pitchFamily="-111" charset="-128"/>
            </a:endParaRPr>
          </a:p>
        </p:txBody>
      </p:sp>
      <p:sp>
        <p:nvSpPr>
          <p:cNvPr id="29" name="AutoShape 9"/>
          <p:cNvSpPr>
            <a:spLocks noChangeArrowheads="1"/>
          </p:cNvSpPr>
          <p:nvPr/>
        </p:nvSpPr>
        <p:spPr bwMode="auto">
          <a:xfrm rot="5400000">
            <a:off x="1685208" y="3402433"/>
            <a:ext cx="533400" cy="609600"/>
          </a:xfrm>
          <a:prstGeom prst="rightArrow">
            <a:avLst>
              <a:gd name="adj1" fmla="val 50000"/>
              <a:gd name="adj2" fmla="val 25000"/>
            </a:avLst>
          </a:prstGeom>
          <a:solidFill>
            <a:srgbClr val="00B050"/>
          </a:solidFill>
          <a:ln w="28575">
            <a:solidFill>
              <a:schemeClr val="tx1"/>
            </a:solidFill>
            <a:miter lim="800000"/>
            <a:headEnd/>
            <a:tailEnd/>
          </a:ln>
        </p:spPr>
        <p:txBody>
          <a:bodyPr wrap="none" lIns="91411" tIns="45707" rIns="91411" bIns="45707" anchor="ctr"/>
          <a:lstStyle/>
          <a:p>
            <a:pPr defTabSz="457037" fontAlgn="base">
              <a:spcBef>
                <a:spcPct val="0"/>
              </a:spcBef>
              <a:spcAft>
                <a:spcPct val="0"/>
              </a:spcAft>
            </a:pPr>
            <a:endParaRPr lang="en-US" sz="2000" b="1" dirty="0">
              <a:solidFill>
                <a:srgbClr val="060F18"/>
              </a:solidFill>
              <a:latin typeface="Arial Narrow" panose="020B0606020202030204" pitchFamily="34" charset="0"/>
              <a:ea typeface="ヒラギノ角ゴ Pro W3" pitchFamily="-111" charset="-128"/>
            </a:endParaRPr>
          </a:p>
        </p:txBody>
      </p:sp>
      <p:sp>
        <p:nvSpPr>
          <p:cNvPr id="30" name="Text Box 10"/>
          <p:cNvSpPr txBox="1">
            <a:spLocks noChangeArrowheads="1"/>
          </p:cNvSpPr>
          <p:nvPr/>
        </p:nvSpPr>
        <p:spPr bwMode="auto">
          <a:xfrm>
            <a:off x="909991" y="2916828"/>
            <a:ext cx="2133601" cy="229973"/>
          </a:xfrm>
          <a:prstGeom prst="rect">
            <a:avLst/>
          </a:prstGeom>
          <a:noFill/>
          <a:ln w="9525">
            <a:noFill/>
            <a:miter lim="800000"/>
            <a:headEnd/>
            <a:tailEnd/>
          </a:ln>
        </p:spPr>
        <p:txBody>
          <a:bodyPr lIns="91411" tIns="45707" rIns="91411" bIns="45707">
            <a:spAutoFit/>
          </a:bodyPr>
          <a:lstStyle/>
          <a:p>
            <a:pPr algn="ctr" defTabSz="457037" fontAlgn="base">
              <a:lnSpc>
                <a:spcPct val="50000"/>
              </a:lnSpc>
              <a:spcBef>
                <a:spcPct val="50000"/>
              </a:spcBef>
              <a:spcAft>
                <a:spcPct val="0"/>
              </a:spcAft>
            </a:pPr>
            <a:r>
              <a:rPr lang="en-US" sz="1600" b="1" dirty="0">
                <a:solidFill>
                  <a:srgbClr val="060F18"/>
                </a:solidFill>
                <a:latin typeface="Arial Narrow" panose="020B0606020202030204" pitchFamily="34" charset="0"/>
                <a:ea typeface="ヒラギノ角ゴ Pro W3" pitchFamily="-111" charset="-128"/>
                <a:cs typeface="Arial" panose="020B0604020202020204" pitchFamily="34" charset="0"/>
              </a:rPr>
              <a:t>$50,000 basis</a:t>
            </a:r>
          </a:p>
        </p:txBody>
      </p:sp>
      <p:sp>
        <p:nvSpPr>
          <p:cNvPr id="31" name="Text Box 11"/>
          <p:cNvSpPr txBox="1">
            <a:spLocks noChangeArrowheads="1"/>
          </p:cNvSpPr>
          <p:nvPr/>
        </p:nvSpPr>
        <p:spPr bwMode="auto">
          <a:xfrm>
            <a:off x="2146297" y="3372547"/>
            <a:ext cx="1752599" cy="369306"/>
          </a:xfrm>
          <a:prstGeom prst="rect">
            <a:avLst/>
          </a:prstGeom>
          <a:noFill/>
          <a:ln w="9525">
            <a:noFill/>
            <a:miter lim="800000"/>
            <a:headEnd/>
            <a:tailEnd/>
          </a:ln>
        </p:spPr>
        <p:txBody>
          <a:bodyPr lIns="91411" tIns="45707" rIns="91411" bIns="45707">
            <a:spAutoFit/>
          </a:bodyPr>
          <a:lstStyle/>
          <a:p>
            <a:pPr algn="ctr" defTabSz="457037" fontAlgn="base">
              <a:spcBef>
                <a:spcPct val="50000"/>
              </a:spcBef>
              <a:spcAft>
                <a:spcPct val="0"/>
              </a:spcAft>
            </a:pPr>
            <a:r>
              <a:rPr lang="en-US" b="1" dirty="0">
                <a:solidFill>
                  <a:srgbClr val="060F18"/>
                </a:solidFill>
                <a:latin typeface="Arial Narrow" panose="020B0606020202030204" pitchFamily="34" charset="0"/>
                <a:ea typeface="ヒラギノ角ゴ Pro W3" pitchFamily="-111" charset="-128"/>
                <a:cs typeface="Arial" panose="020B0604020202020204" pitchFamily="34" charset="0"/>
              </a:rPr>
              <a:t>1035 Exchange</a:t>
            </a:r>
          </a:p>
        </p:txBody>
      </p:sp>
      <p:sp>
        <p:nvSpPr>
          <p:cNvPr id="32" name="Text Box 12"/>
          <p:cNvSpPr txBox="1">
            <a:spLocks noChangeArrowheads="1"/>
          </p:cNvSpPr>
          <p:nvPr/>
        </p:nvSpPr>
        <p:spPr bwMode="auto">
          <a:xfrm>
            <a:off x="6344933" y="2085414"/>
            <a:ext cx="2209800" cy="646305"/>
          </a:xfrm>
          <a:prstGeom prst="rect">
            <a:avLst/>
          </a:prstGeom>
          <a:noFill/>
          <a:ln w="9525">
            <a:noFill/>
            <a:miter lim="800000"/>
            <a:headEnd/>
            <a:tailEnd/>
          </a:ln>
        </p:spPr>
        <p:txBody>
          <a:bodyPr lIns="91411" tIns="45707" rIns="91411" bIns="45707">
            <a:spAutoFit/>
          </a:bodyPr>
          <a:lstStyle/>
          <a:p>
            <a:pPr algn="ctr" defTabSz="457037" fontAlgn="base">
              <a:spcBef>
                <a:spcPct val="50000"/>
              </a:spcBef>
              <a:spcAft>
                <a:spcPct val="0"/>
              </a:spcAft>
            </a:pPr>
            <a:r>
              <a:rPr lang="en-US" b="1" dirty="0">
                <a:solidFill>
                  <a:srgbClr val="060F18"/>
                </a:solidFill>
                <a:latin typeface="Arial Narrow" panose="020B0606020202030204" pitchFamily="34" charset="0"/>
                <a:ea typeface="ヒラギノ角ゴ Pro W3" pitchFamily="-111" charset="-128"/>
                <a:cs typeface="Arial" panose="020B0604020202020204" pitchFamily="34" charset="0"/>
              </a:rPr>
              <a:t>Smaller amount for care expenses</a:t>
            </a:r>
          </a:p>
        </p:txBody>
      </p:sp>
      <p:sp>
        <p:nvSpPr>
          <p:cNvPr id="34" name="Text Box 16"/>
          <p:cNvSpPr txBox="1">
            <a:spLocks noChangeArrowheads="1"/>
          </p:cNvSpPr>
          <p:nvPr/>
        </p:nvSpPr>
        <p:spPr bwMode="auto">
          <a:xfrm>
            <a:off x="3298124" y="2534043"/>
            <a:ext cx="2693139" cy="430091"/>
          </a:xfrm>
          <a:prstGeom prst="rect">
            <a:avLst/>
          </a:prstGeom>
          <a:noFill/>
          <a:ln w="9525">
            <a:noFill/>
            <a:miter lim="800000"/>
            <a:headEnd/>
            <a:tailEnd/>
          </a:ln>
        </p:spPr>
        <p:txBody>
          <a:bodyPr wrap="square" lIns="91411" tIns="45707" rIns="91411" bIns="45707">
            <a:spAutoFit/>
          </a:bodyPr>
          <a:lstStyle/>
          <a:p>
            <a:pPr algn="ctr" defTabSz="457037" fontAlgn="base">
              <a:lnSpc>
                <a:spcPct val="50000"/>
              </a:lnSpc>
              <a:spcBef>
                <a:spcPct val="50000"/>
              </a:spcBef>
              <a:spcAft>
                <a:spcPct val="0"/>
              </a:spcAft>
            </a:pPr>
            <a:r>
              <a:rPr lang="en-US" sz="1400" b="1" dirty="0">
                <a:solidFill>
                  <a:srgbClr val="060F18"/>
                </a:solidFill>
                <a:latin typeface="Arial Narrow" panose="020B0606020202030204" pitchFamily="34" charset="0"/>
                <a:ea typeface="ヒラギノ角ゴ Pro W3" pitchFamily="-111" charset="-128"/>
                <a:cs typeface="Arial" panose="020B0604020202020204" pitchFamily="34" charset="0"/>
              </a:rPr>
              <a:t>Taxes owed on gain, </a:t>
            </a:r>
          </a:p>
          <a:p>
            <a:pPr algn="ctr" defTabSz="457037" fontAlgn="base">
              <a:lnSpc>
                <a:spcPct val="50000"/>
              </a:lnSpc>
              <a:spcBef>
                <a:spcPct val="50000"/>
              </a:spcBef>
              <a:spcAft>
                <a:spcPct val="0"/>
              </a:spcAft>
            </a:pPr>
            <a:r>
              <a:rPr lang="en-US" sz="1400" b="1" dirty="0">
                <a:solidFill>
                  <a:srgbClr val="060F18"/>
                </a:solidFill>
                <a:latin typeface="Arial Narrow" panose="020B0606020202030204" pitchFamily="34" charset="0"/>
                <a:ea typeface="ヒラギノ角ゴ Pro W3" pitchFamily="-111" charset="-128"/>
                <a:cs typeface="Arial" panose="020B0604020202020204" pitchFamily="34" charset="0"/>
              </a:rPr>
              <a:t>which is withdrawn first</a:t>
            </a:r>
          </a:p>
        </p:txBody>
      </p:sp>
      <p:sp>
        <p:nvSpPr>
          <p:cNvPr id="35" name="Text Box 17"/>
          <p:cNvSpPr txBox="1">
            <a:spLocks noChangeArrowheads="1"/>
          </p:cNvSpPr>
          <p:nvPr/>
        </p:nvSpPr>
        <p:spPr bwMode="auto">
          <a:xfrm>
            <a:off x="3159054" y="4253136"/>
            <a:ext cx="3048712" cy="738637"/>
          </a:xfrm>
          <a:prstGeom prst="rect">
            <a:avLst/>
          </a:prstGeom>
          <a:noFill/>
          <a:ln w="9525">
            <a:noFill/>
            <a:miter lim="800000"/>
            <a:headEnd/>
            <a:tailEnd/>
          </a:ln>
        </p:spPr>
        <p:txBody>
          <a:bodyPr wrap="square" lIns="91411" tIns="45707" rIns="91411" bIns="45707">
            <a:spAutoFit/>
          </a:bodyPr>
          <a:lstStyle/>
          <a:p>
            <a:pPr algn="ctr" defTabSz="457037" fontAlgn="base">
              <a:spcBef>
                <a:spcPts val="0"/>
              </a:spcBef>
              <a:spcAft>
                <a:spcPct val="0"/>
              </a:spcAft>
            </a:pPr>
            <a:r>
              <a:rPr lang="en-US" sz="1400" b="1" dirty="0">
                <a:solidFill>
                  <a:srgbClr val="060F18"/>
                </a:solidFill>
                <a:latin typeface="Arial Narrow" panose="020B0606020202030204" pitchFamily="34" charset="0"/>
                <a:ea typeface="ヒラギノ角ゴ Pro W3" pitchFamily="-111" charset="-128"/>
                <a:cs typeface="Arial" panose="020B0604020202020204" pitchFamily="34" charset="0"/>
              </a:rPr>
              <a:t>Beginning Jan. 1, 2010, </a:t>
            </a:r>
            <a:br>
              <a:rPr lang="en-US" sz="1400" b="1" dirty="0">
                <a:solidFill>
                  <a:srgbClr val="060F18"/>
                </a:solidFill>
                <a:latin typeface="Arial Narrow" panose="020B0606020202030204" pitchFamily="34" charset="0"/>
                <a:ea typeface="ヒラギノ角ゴ Pro W3" pitchFamily="-111" charset="-128"/>
                <a:cs typeface="Arial" panose="020B0604020202020204" pitchFamily="34" charset="0"/>
              </a:rPr>
            </a:br>
            <a:r>
              <a:rPr lang="en-US" sz="1400" b="1" dirty="0">
                <a:solidFill>
                  <a:srgbClr val="060F18"/>
                </a:solidFill>
                <a:latin typeface="Arial Narrow" panose="020B0606020202030204" pitchFamily="34" charset="0"/>
                <a:ea typeface="ヒラギノ角ゴ Pro W3" pitchFamily="-111" charset="-128"/>
                <a:cs typeface="Arial" panose="020B0604020202020204" pitchFamily="34" charset="0"/>
              </a:rPr>
              <a:t>income tax-free as a </a:t>
            </a:r>
          </a:p>
          <a:p>
            <a:pPr algn="ctr" defTabSz="457037" fontAlgn="base">
              <a:spcBef>
                <a:spcPts val="0"/>
              </a:spcBef>
              <a:spcAft>
                <a:spcPct val="0"/>
              </a:spcAft>
            </a:pPr>
            <a:r>
              <a:rPr lang="en-US" sz="1400" b="1" dirty="0">
                <a:solidFill>
                  <a:srgbClr val="060F18"/>
                </a:solidFill>
                <a:latin typeface="Arial Narrow" panose="020B0606020202030204" pitchFamily="34" charset="0"/>
                <a:ea typeface="ヒラギノ角ゴ Pro W3" pitchFamily="-111" charset="-128"/>
                <a:cs typeface="Arial" panose="020B0604020202020204" pitchFamily="34" charset="0"/>
              </a:rPr>
              <a:t>reduction of cost basis</a:t>
            </a:r>
          </a:p>
        </p:txBody>
      </p:sp>
      <p:sp>
        <p:nvSpPr>
          <p:cNvPr id="36" name="Text Box 18"/>
          <p:cNvSpPr txBox="1">
            <a:spLocks noChangeArrowheads="1"/>
          </p:cNvSpPr>
          <p:nvPr/>
        </p:nvSpPr>
        <p:spPr bwMode="auto">
          <a:xfrm>
            <a:off x="3817276" y="1916150"/>
            <a:ext cx="1600200" cy="338528"/>
          </a:xfrm>
          <a:prstGeom prst="rect">
            <a:avLst/>
          </a:prstGeom>
          <a:noFill/>
          <a:ln w="9525">
            <a:noFill/>
            <a:miter lim="800000"/>
            <a:headEnd/>
            <a:tailEnd/>
          </a:ln>
        </p:spPr>
        <p:txBody>
          <a:bodyPr lIns="91411" tIns="45707" rIns="91411" bIns="45707" anchor="ctr">
            <a:spAutoFit/>
          </a:bodyPr>
          <a:lstStyle/>
          <a:p>
            <a:pPr algn="ctr" defTabSz="457037" fontAlgn="base">
              <a:spcBef>
                <a:spcPct val="50000"/>
              </a:spcBef>
              <a:spcAft>
                <a:spcPct val="0"/>
              </a:spcAft>
            </a:pPr>
            <a:r>
              <a:rPr lang="en-US" sz="1600" b="1" dirty="0">
                <a:solidFill>
                  <a:srgbClr val="060F18"/>
                </a:solidFill>
                <a:latin typeface="Arial Narrow" panose="020B0606020202030204" pitchFamily="34" charset="0"/>
                <a:ea typeface="ヒラギノ角ゴ Pro W3" pitchFamily="-111" charset="-128"/>
              </a:rPr>
              <a:t>Withdrawal</a:t>
            </a:r>
          </a:p>
        </p:txBody>
      </p:sp>
      <p:sp>
        <p:nvSpPr>
          <p:cNvPr id="37" name="Text Box 19"/>
          <p:cNvSpPr txBox="1">
            <a:spLocks noChangeArrowheads="1"/>
          </p:cNvSpPr>
          <p:nvPr/>
        </p:nvSpPr>
        <p:spPr bwMode="auto">
          <a:xfrm rot="21587453">
            <a:off x="3639735" y="5192161"/>
            <a:ext cx="1905001" cy="338528"/>
          </a:xfrm>
          <a:prstGeom prst="rect">
            <a:avLst/>
          </a:prstGeom>
          <a:noFill/>
          <a:ln w="9525">
            <a:noFill/>
            <a:miter lim="800000"/>
            <a:headEnd/>
            <a:tailEnd/>
          </a:ln>
        </p:spPr>
        <p:txBody>
          <a:bodyPr lIns="91411" tIns="45707" rIns="91411" bIns="45707">
            <a:spAutoFit/>
          </a:bodyPr>
          <a:lstStyle/>
          <a:p>
            <a:pPr algn="ctr" defTabSz="457037" fontAlgn="base">
              <a:spcBef>
                <a:spcPct val="50000"/>
              </a:spcBef>
              <a:spcAft>
                <a:spcPct val="0"/>
              </a:spcAft>
            </a:pPr>
            <a:r>
              <a:rPr lang="en-US" sz="1600" b="1" dirty="0">
                <a:solidFill>
                  <a:srgbClr val="060F18"/>
                </a:solidFill>
                <a:latin typeface="Arial Narrow" panose="020B0606020202030204" pitchFamily="34" charset="0"/>
                <a:ea typeface="ヒラギノ角ゴ Pro W3" pitchFamily="-111" charset="-128"/>
              </a:rPr>
              <a:t>Withdrawal</a:t>
            </a:r>
          </a:p>
        </p:txBody>
      </p:sp>
      <p:sp>
        <p:nvSpPr>
          <p:cNvPr id="2" name="Rectangle 1"/>
          <p:cNvSpPr/>
          <p:nvPr/>
        </p:nvSpPr>
        <p:spPr>
          <a:xfrm>
            <a:off x="838200" y="1635416"/>
            <a:ext cx="2133601" cy="163768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60F18"/>
              </a:solidFill>
              <a:latin typeface="Arial Narrow" panose="020B0606020202030204" pitchFamily="34" charset="0"/>
            </a:endParaRPr>
          </a:p>
        </p:txBody>
      </p:sp>
      <p:sp>
        <p:nvSpPr>
          <p:cNvPr id="3" name="Rectangle 2"/>
          <p:cNvSpPr/>
          <p:nvPr/>
        </p:nvSpPr>
        <p:spPr>
          <a:xfrm>
            <a:off x="838200" y="1635416"/>
            <a:ext cx="2133602" cy="1018990"/>
          </a:xfrm>
          <a:prstGeom prst="rect">
            <a:avLst/>
          </a:prstGeom>
          <a:solidFill>
            <a:srgbClr val="ED7641">
              <a:alpha val="4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60F18"/>
              </a:solidFill>
              <a:latin typeface="Arial Narrow" panose="020B0606020202030204" pitchFamily="34" charset="0"/>
            </a:endParaRPr>
          </a:p>
        </p:txBody>
      </p:sp>
      <p:sp>
        <p:nvSpPr>
          <p:cNvPr id="39" name="Text Box 10"/>
          <p:cNvSpPr txBox="1">
            <a:spLocks noChangeArrowheads="1"/>
          </p:cNvSpPr>
          <p:nvPr/>
        </p:nvSpPr>
        <p:spPr bwMode="auto">
          <a:xfrm>
            <a:off x="909990" y="1869356"/>
            <a:ext cx="2133601" cy="477540"/>
          </a:xfrm>
          <a:prstGeom prst="rect">
            <a:avLst/>
          </a:prstGeom>
          <a:noFill/>
          <a:ln w="9525">
            <a:noFill/>
            <a:miter lim="800000"/>
            <a:headEnd/>
            <a:tailEnd/>
          </a:ln>
        </p:spPr>
        <p:txBody>
          <a:bodyPr lIns="91411" tIns="45707" rIns="91411" bIns="45707">
            <a:spAutoFit/>
          </a:bodyPr>
          <a:lstStyle/>
          <a:p>
            <a:pPr algn="ctr" defTabSz="457037" fontAlgn="base">
              <a:lnSpc>
                <a:spcPct val="50000"/>
              </a:lnSpc>
              <a:spcBef>
                <a:spcPct val="50000"/>
              </a:spcBef>
              <a:spcAft>
                <a:spcPct val="0"/>
              </a:spcAft>
            </a:pPr>
            <a:endParaRPr lang="en-US" sz="1600" b="1" dirty="0">
              <a:solidFill>
                <a:srgbClr val="060F18"/>
              </a:solidFill>
              <a:latin typeface="Arial Narrow" panose="020B0606020202030204" pitchFamily="34" charset="0"/>
              <a:ea typeface="ヒラギノ角ゴ Pro W3" pitchFamily="-111" charset="-128"/>
              <a:cs typeface="Arial" panose="020B0604020202020204" pitchFamily="34" charset="0"/>
            </a:endParaRPr>
          </a:p>
          <a:p>
            <a:pPr algn="ctr" defTabSz="457037" fontAlgn="base">
              <a:lnSpc>
                <a:spcPct val="50000"/>
              </a:lnSpc>
              <a:spcBef>
                <a:spcPct val="50000"/>
              </a:spcBef>
              <a:spcAft>
                <a:spcPct val="0"/>
              </a:spcAft>
            </a:pPr>
            <a:r>
              <a:rPr lang="en-US" sz="1600" b="1" dirty="0">
                <a:solidFill>
                  <a:srgbClr val="060F18"/>
                </a:solidFill>
                <a:latin typeface="Arial Narrow" panose="020B0606020202030204" pitchFamily="34" charset="0"/>
                <a:ea typeface="ヒラギノ角ゴ Pro W3" pitchFamily="-111" charset="-128"/>
                <a:cs typeface="Arial" panose="020B0604020202020204" pitchFamily="34" charset="0"/>
              </a:rPr>
              <a:t>$100,000 gain</a:t>
            </a:r>
          </a:p>
        </p:txBody>
      </p:sp>
      <p:sp>
        <p:nvSpPr>
          <p:cNvPr id="41" name="Text Box 12"/>
          <p:cNvSpPr txBox="1">
            <a:spLocks noChangeArrowheads="1"/>
          </p:cNvSpPr>
          <p:nvPr/>
        </p:nvSpPr>
        <p:spPr bwMode="auto">
          <a:xfrm>
            <a:off x="6344933" y="4668620"/>
            <a:ext cx="2209800" cy="646305"/>
          </a:xfrm>
          <a:prstGeom prst="rect">
            <a:avLst/>
          </a:prstGeom>
          <a:noFill/>
          <a:ln w="9525">
            <a:noFill/>
            <a:miter lim="800000"/>
            <a:headEnd/>
            <a:tailEnd/>
          </a:ln>
        </p:spPr>
        <p:txBody>
          <a:bodyPr lIns="91411" tIns="45707" rIns="91411" bIns="45707">
            <a:spAutoFit/>
          </a:bodyPr>
          <a:lstStyle/>
          <a:p>
            <a:pPr algn="ctr" defTabSz="457037" fontAlgn="base">
              <a:spcBef>
                <a:spcPct val="50000"/>
              </a:spcBef>
              <a:spcAft>
                <a:spcPct val="0"/>
              </a:spcAft>
            </a:pPr>
            <a:r>
              <a:rPr lang="en-US" b="1" dirty="0">
                <a:solidFill>
                  <a:srgbClr val="060F18"/>
                </a:solidFill>
                <a:latin typeface="Arial Narrow" panose="020B0606020202030204" pitchFamily="34" charset="0"/>
                <a:ea typeface="ヒラギノ角ゴ Pro W3" pitchFamily="-111" charset="-128"/>
                <a:cs typeface="Arial" panose="020B0604020202020204" pitchFamily="34" charset="0"/>
              </a:rPr>
              <a:t>Larger amount for care expenses</a:t>
            </a:r>
          </a:p>
        </p:txBody>
      </p:sp>
      <p:sp>
        <p:nvSpPr>
          <p:cNvPr id="24" name="TextBox 23"/>
          <p:cNvSpPr txBox="1"/>
          <p:nvPr/>
        </p:nvSpPr>
        <p:spPr>
          <a:xfrm>
            <a:off x="320040" y="200541"/>
            <a:ext cx="550164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Pension Protection Act</a:t>
            </a:r>
          </a:p>
          <a:p>
            <a:r>
              <a:rPr lang="en-US" i="1" dirty="0">
                <a:solidFill>
                  <a:srgbClr val="000000"/>
                </a:solidFill>
                <a:latin typeface="Georgia" charset="0"/>
                <a:ea typeface="Georgia" charset="0"/>
                <a:cs typeface="Georgia" charset="0"/>
              </a:rPr>
              <a:t>Existing annuity (funded with after-tax dollars)</a:t>
            </a:r>
          </a:p>
        </p:txBody>
      </p:sp>
      <p:sp>
        <p:nvSpPr>
          <p:cNvPr id="22" name="TextBox 21">
            <a:extLst>
              <a:ext uri="{FF2B5EF4-FFF2-40B4-BE49-F238E27FC236}">
                <a16:creationId xmlns:a16="http://schemas.microsoft.com/office/drawing/2014/main" xmlns="" id="{5B6AE8D5-09D4-44A0-A662-BD8BE07D8AA9}"/>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07616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0" grpId="0" animBg="1"/>
      <p:bldP spid="23" grpId="0"/>
      <p:bldP spid="27" grpId="0" animBg="1"/>
      <p:bldP spid="28" grpId="0" animBg="1"/>
      <p:bldP spid="29" grpId="0" animBg="1"/>
      <p:bldP spid="30" grpId="0"/>
      <p:bldP spid="31" grpId="0"/>
      <p:bldP spid="32" grpId="0"/>
      <p:bldP spid="34" grpId="0"/>
      <p:bldP spid="35" grpId="0"/>
      <p:bldP spid="36" grpId="0"/>
      <p:bldP spid="37" grpId="0"/>
      <p:bldP spid="2" grpId="0" animBg="1"/>
      <p:bldP spid="3" grpId="0" animBg="1"/>
      <p:bldP spid="39" grpId="0"/>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apezoid 16"/>
          <p:cNvSpPr/>
          <p:nvPr/>
        </p:nvSpPr>
        <p:spPr>
          <a:xfrm rot="16517305">
            <a:off x="4672278" y="374099"/>
            <a:ext cx="3684538" cy="5558154"/>
          </a:xfrm>
          <a:custGeom>
            <a:avLst/>
            <a:gdLst>
              <a:gd name="connsiteX0" fmla="*/ 0 w 1799113"/>
              <a:gd name="connsiteY0" fmla="*/ 994107 h 994107"/>
              <a:gd name="connsiteX1" fmla="*/ 248527 w 1799113"/>
              <a:gd name="connsiteY1" fmla="*/ 0 h 994107"/>
              <a:gd name="connsiteX2" fmla="*/ 1550586 w 1799113"/>
              <a:gd name="connsiteY2" fmla="*/ 0 h 994107"/>
              <a:gd name="connsiteX3" fmla="*/ 1799113 w 1799113"/>
              <a:gd name="connsiteY3" fmla="*/ 994107 h 994107"/>
              <a:gd name="connsiteX4" fmla="*/ 0 w 1799113"/>
              <a:gd name="connsiteY4" fmla="*/ 994107 h 994107"/>
              <a:gd name="connsiteX0" fmla="*/ 0 w 1799113"/>
              <a:gd name="connsiteY0" fmla="*/ 1055528 h 1055528"/>
              <a:gd name="connsiteX1" fmla="*/ 248527 w 1799113"/>
              <a:gd name="connsiteY1" fmla="*/ 61421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248527 w 1799113"/>
              <a:gd name="connsiteY1" fmla="*/ 61421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76134 w 1799113"/>
              <a:gd name="connsiteY1" fmla="*/ 56326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76134 w 1799113"/>
              <a:gd name="connsiteY1" fmla="*/ 56326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58598 w 1799113"/>
              <a:gd name="connsiteY1" fmla="*/ 98743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58598 w 1799113"/>
              <a:gd name="connsiteY1" fmla="*/ 98743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32116 h 1032116"/>
              <a:gd name="connsiteX1" fmla="*/ 158598 w 1799113"/>
              <a:gd name="connsiteY1" fmla="*/ 75331 h 1032116"/>
              <a:gd name="connsiteX2" fmla="*/ 1506699 w 1799113"/>
              <a:gd name="connsiteY2" fmla="*/ 0 h 1032116"/>
              <a:gd name="connsiteX3" fmla="*/ 1799113 w 1799113"/>
              <a:gd name="connsiteY3" fmla="*/ 1032116 h 1032116"/>
              <a:gd name="connsiteX4" fmla="*/ 0 w 1799113"/>
              <a:gd name="connsiteY4" fmla="*/ 1032116 h 1032116"/>
              <a:gd name="connsiteX0" fmla="*/ 0 w 1799113"/>
              <a:gd name="connsiteY0" fmla="*/ 1032116 h 1032116"/>
              <a:gd name="connsiteX1" fmla="*/ 158598 w 1799113"/>
              <a:gd name="connsiteY1" fmla="*/ 75331 h 1032116"/>
              <a:gd name="connsiteX2" fmla="*/ 1506699 w 1799113"/>
              <a:gd name="connsiteY2" fmla="*/ 0 h 1032116"/>
              <a:gd name="connsiteX3" fmla="*/ 1799113 w 1799113"/>
              <a:gd name="connsiteY3" fmla="*/ 1032116 h 1032116"/>
              <a:gd name="connsiteX4" fmla="*/ 0 w 1799113"/>
              <a:gd name="connsiteY4" fmla="*/ 1032116 h 1032116"/>
              <a:gd name="connsiteX0" fmla="*/ 0 w 1679114"/>
              <a:gd name="connsiteY0" fmla="*/ 1270453 h 1270453"/>
              <a:gd name="connsiteX1" fmla="*/ 38599 w 1679114"/>
              <a:gd name="connsiteY1" fmla="*/ 75331 h 1270453"/>
              <a:gd name="connsiteX2" fmla="*/ 1386700 w 1679114"/>
              <a:gd name="connsiteY2" fmla="*/ 0 h 1270453"/>
              <a:gd name="connsiteX3" fmla="*/ 1679114 w 1679114"/>
              <a:gd name="connsiteY3" fmla="*/ 1032116 h 1270453"/>
              <a:gd name="connsiteX4" fmla="*/ 0 w 1679114"/>
              <a:gd name="connsiteY4" fmla="*/ 1270453 h 1270453"/>
              <a:gd name="connsiteX0" fmla="*/ 0 w 1972308"/>
              <a:gd name="connsiteY0" fmla="*/ 1270453 h 1270453"/>
              <a:gd name="connsiteX1" fmla="*/ 38599 w 1972308"/>
              <a:gd name="connsiteY1" fmla="*/ 75331 h 1270453"/>
              <a:gd name="connsiteX2" fmla="*/ 1386700 w 1972308"/>
              <a:gd name="connsiteY2" fmla="*/ 0 h 1270453"/>
              <a:gd name="connsiteX3" fmla="*/ 1972308 w 1972308"/>
              <a:gd name="connsiteY3" fmla="*/ 959627 h 1270453"/>
              <a:gd name="connsiteX4" fmla="*/ 0 w 1972308"/>
              <a:gd name="connsiteY4" fmla="*/ 1270453 h 1270453"/>
              <a:gd name="connsiteX0" fmla="*/ 0 w 2088587"/>
              <a:gd name="connsiteY0" fmla="*/ 1227350 h 1227350"/>
              <a:gd name="connsiteX1" fmla="*/ 154878 w 2088587"/>
              <a:gd name="connsiteY1" fmla="*/ 75331 h 1227350"/>
              <a:gd name="connsiteX2" fmla="*/ 1502979 w 2088587"/>
              <a:gd name="connsiteY2" fmla="*/ 0 h 1227350"/>
              <a:gd name="connsiteX3" fmla="*/ 2088587 w 2088587"/>
              <a:gd name="connsiteY3" fmla="*/ 959627 h 1227350"/>
              <a:gd name="connsiteX4" fmla="*/ 0 w 2088587"/>
              <a:gd name="connsiteY4" fmla="*/ 1227350 h 1227350"/>
              <a:gd name="connsiteX0" fmla="*/ 0 w 2059339"/>
              <a:gd name="connsiteY0" fmla="*/ 1227350 h 1227350"/>
              <a:gd name="connsiteX1" fmla="*/ 154878 w 2059339"/>
              <a:gd name="connsiteY1" fmla="*/ 75331 h 1227350"/>
              <a:gd name="connsiteX2" fmla="*/ 1502979 w 2059339"/>
              <a:gd name="connsiteY2" fmla="*/ 0 h 1227350"/>
              <a:gd name="connsiteX3" fmla="*/ 2059339 w 2059339"/>
              <a:gd name="connsiteY3" fmla="*/ 944815 h 1227350"/>
              <a:gd name="connsiteX4" fmla="*/ 0 w 2059339"/>
              <a:gd name="connsiteY4" fmla="*/ 1227350 h 1227350"/>
              <a:gd name="connsiteX0" fmla="*/ 235599 w 2294938"/>
              <a:gd name="connsiteY0" fmla="*/ 1227350 h 1227350"/>
              <a:gd name="connsiteX1" fmla="*/ 5450 w 2294938"/>
              <a:gd name="connsiteY1" fmla="*/ 102962 h 1227350"/>
              <a:gd name="connsiteX2" fmla="*/ 1738578 w 2294938"/>
              <a:gd name="connsiteY2" fmla="*/ 0 h 1227350"/>
              <a:gd name="connsiteX3" fmla="*/ 2294938 w 2294938"/>
              <a:gd name="connsiteY3" fmla="*/ 944815 h 1227350"/>
              <a:gd name="connsiteX4" fmla="*/ 235599 w 2294938"/>
              <a:gd name="connsiteY4" fmla="*/ 1227350 h 1227350"/>
              <a:gd name="connsiteX0" fmla="*/ 235599 w 2294938"/>
              <a:gd name="connsiteY0" fmla="*/ 1393839 h 1393839"/>
              <a:gd name="connsiteX1" fmla="*/ 5450 w 2294938"/>
              <a:gd name="connsiteY1" fmla="*/ 269451 h 1393839"/>
              <a:gd name="connsiteX2" fmla="*/ 2036238 w 2294938"/>
              <a:gd name="connsiteY2" fmla="*/ 0 h 1393839"/>
              <a:gd name="connsiteX3" fmla="*/ 2294938 w 2294938"/>
              <a:gd name="connsiteY3" fmla="*/ 1111304 h 1393839"/>
              <a:gd name="connsiteX4" fmla="*/ 235599 w 2294938"/>
              <a:gd name="connsiteY4" fmla="*/ 1393839 h 1393839"/>
              <a:gd name="connsiteX0" fmla="*/ 239320 w 2298659"/>
              <a:gd name="connsiteY0" fmla="*/ 1393839 h 1393839"/>
              <a:gd name="connsiteX1" fmla="*/ 5395 w 2298659"/>
              <a:gd name="connsiteY1" fmla="*/ 284235 h 1393839"/>
              <a:gd name="connsiteX2" fmla="*/ 2039959 w 2298659"/>
              <a:gd name="connsiteY2" fmla="*/ 0 h 1393839"/>
              <a:gd name="connsiteX3" fmla="*/ 2298659 w 2298659"/>
              <a:gd name="connsiteY3" fmla="*/ 1111304 h 1393839"/>
              <a:gd name="connsiteX4" fmla="*/ 239320 w 2298659"/>
              <a:gd name="connsiteY4" fmla="*/ 1393839 h 1393839"/>
              <a:gd name="connsiteX0" fmla="*/ 239320 w 2298659"/>
              <a:gd name="connsiteY0" fmla="*/ 1393839 h 1393839"/>
              <a:gd name="connsiteX1" fmla="*/ 5395 w 2298659"/>
              <a:gd name="connsiteY1" fmla="*/ 284235 h 1393839"/>
              <a:gd name="connsiteX2" fmla="*/ 2039959 w 2298659"/>
              <a:gd name="connsiteY2" fmla="*/ 0 h 1393839"/>
              <a:gd name="connsiteX3" fmla="*/ 2298659 w 2298659"/>
              <a:gd name="connsiteY3" fmla="*/ 1111304 h 1393839"/>
              <a:gd name="connsiteX4" fmla="*/ 239320 w 2298659"/>
              <a:gd name="connsiteY4" fmla="*/ 1393839 h 1393839"/>
              <a:gd name="connsiteX0" fmla="*/ 239320 w 2298659"/>
              <a:gd name="connsiteY0" fmla="*/ 1393839 h 1393839"/>
              <a:gd name="connsiteX1" fmla="*/ 5395 w 2298659"/>
              <a:gd name="connsiteY1" fmla="*/ 284235 h 1393839"/>
              <a:gd name="connsiteX2" fmla="*/ 2039959 w 2298659"/>
              <a:gd name="connsiteY2" fmla="*/ 0 h 1393839"/>
              <a:gd name="connsiteX3" fmla="*/ 2298659 w 2298659"/>
              <a:gd name="connsiteY3" fmla="*/ 1111304 h 1393839"/>
              <a:gd name="connsiteX4" fmla="*/ 239320 w 2298659"/>
              <a:gd name="connsiteY4" fmla="*/ 1393839 h 1393839"/>
              <a:gd name="connsiteX0" fmla="*/ 0 w 2464953"/>
              <a:gd name="connsiteY0" fmla="*/ 1539050 h 1539050"/>
              <a:gd name="connsiteX1" fmla="*/ 171689 w 2464953"/>
              <a:gd name="connsiteY1" fmla="*/ 284235 h 1539050"/>
              <a:gd name="connsiteX2" fmla="*/ 2206253 w 2464953"/>
              <a:gd name="connsiteY2" fmla="*/ 0 h 1539050"/>
              <a:gd name="connsiteX3" fmla="*/ 2464953 w 2464953"/>
              <a:gd name="connsiteY3" fmla="*/ 1111304 h 1539050"/>
              <a:gd name="connsiteX4" fmla="*/ 0 w 2464953"/>
              <a:gd name="connsiteY4" fmla="*/ 1539050 h 1539050"/>
              <a:gd name="connsiteX0" fmla="*/ 0 w 2464953"/>
              <a:gd name="connsiteY0" fmla="*/ 1539050 h 1539050"/>
              <a:gd name="connsiteX1" fmla="*/ 157595 w 2464953"/>
              <a:gd name="connsiteY1" fmla="*/ 290084 h 1539050"/>
              <a:gd name="connsiteX2" fmla="*/ 2206253 w 2464953"/>
              <a:gd name="connsiteY2" fmla="*/ 0 h 1539050"/>
              <a:gd name="connsiteX3" fmla="*/ 2464953 w 2464953"/>
              <a:gd name="connsiteY3" fmla="*/ 1111304 h 1539050"/>
              <a:gd name="connsiteX4" fmla="*/ 0 w 2464953"/>
              <a:gd name="connsiteY4" fmla="*/ 1539050 h 1539050"/>
              <a:gd name="connsiteX0" fmla="*/ 0 w 3607632"/>
              <a:gd name="connsiteY0" fmla="*/ 1539050 h 3012727"/>
              <a:gd name="connsiteX1" fmla="*/ 157595 w 3607632"/>
              <a:gd name="connsiteY1" fmla="*/ 290084 h 3012727"/>
              <a:gd name="connsiteX2" fmla="*/ 2206253 w 3607632"/>
              <a:gd name="connsiteY2" fmla="*/ 0 h 3012727"/>
              <a:gd name="connsiteX3" fmla="*/ 3607632 w 3607632"/>
              <a:gd name="connsiteY3" fmla="*/ 3012727 h 3012727"/>
              <a:gd name="connsiteX4" fmla="*/ 0 w 3607632"/>
              <a:gd name="connsiteY4" fmla="*/ 1539050 h 3012727"/>
              <a:gd name="connsiteX0" fmla="*/ 0 w 3607632"/>
              <a:gd name="connsiteY0" fmla="*/ 1539050 h 3268186"/>
              <a:gd name="connsiteX1" fmla="*/ 157595 w 3607632"/>
              <a:gd name="connsiteY1" fmla="*/ 290084 h 3268186"/>
              <a:gd name="connsiteX2" fmla="*/ 2206253 w 3607632"/>
              <a:gd name="connsiteY2" fmla="*/ 0 h 3268186"/>
              <a:gd name="connsiteX3" fmla="*/ 3607632 w 3607632"/>
              <a:gd name="connsiteY3" fmla="*/ 3012727 h 3268186"/>
              <a:gd name="connsiteX4" fmla="*/ 0 w 3607632"/>
              <a:gd name="connsiteY4" fmla="*/ 1539050 h 3268186"/>
              <a:gd name="connsiteX0" fmla="*/ 0 w 3607632"/>
              <a:gd name="connsiteY0" fmla="*/ 1539050 h 3418829"/>
              <a:gd name="connsiteX1" fmla="*/ 157595 w 3607632"/>
              <a:gd name="connsiteY1" fmla="*/ 290084 h 3418829"/>
              <a:gd name="connsiteX2" fmla="*/ 2206253 w 3607632"/>
              <a:gd name="connsiteY2" fmla="*/ 0 h 3418829"/>
              <a:gd name="connsiteX3" fmla="*/ 3607632 w 3607632"/>
              <a:gd name="connsiteY3" fmla="*/ 3012727 h 3418829"/>
              <a:gd name="connsiteX4" fmla="*/ 2329959 w 3607632"/>
              <a:gd name="connsiteY4" fmla="*/ 3294920 h 3418829"/>
              <a:gd name="connsiteX5" fmla="*/ 0 w 3607632"/>
              <a:gd name="connsiteY5" fmla="*/ 1539050 h 3418829"/>
              <a:gd name="connsiteX0" fmla="*/ 0 w 3607632"/>
              <a:gd name="connsiteY0" fmla="*/ 1539050 h 3591153"/>
              <a:gd name="connsiteX1" fmla="*/ 157595 w 3607632"/>
              <a:gd name="connsiteY1" fmla="*/ 290084 h 3591153"/>
              <a:gd name="connsiteX2" fmla="*/ 2206253 w 3607632"/>
              <a:gd name="connsiteY2" fmla="*/ 0 h 3591153"/>
              <a:gd name="connsiteX3" fmla="*/ 3607632 w 3607632"/>
              <a:gd name="connsiteY3" fmla="*/ 3012727 h 3591153"/>
              <a:gd name="connsiteX4" fmla="*/ 2329959 w 3607632"/>
              <a:gd name="connsiteY4" fmla="*/ 3294920 h 3591153"/>
              <a:gd name="connsiteX5" fmla="*/ 0 w 3607632"/>
              <a:gd name="connsiteY5" fmla="*/ 1539050 h 3591153"/>
              <a:gd name="connsiteX0" fmla="*/ 0 w 3607632"/>
              <a:gd name="connsiteY0" fmla="*/ 1539050 h 3702312"/>
              <a:gd name="connsiteX1" fmla="*/ 157595 w 3607632"/>
              <a:gd name="connsiteY1" fmla="*/ 290084 h 3702312"/>
              <a:gd name="connsiteX2" fmla="*/ 2206253 w 3607632"/>
              <a:gd name="connsiteY2" fmla="*/ 0 h 3702312"/>
              <a:gd name="connsiteX3" fmla="*/ 3607632 w 3607632"/>
              <a:gd name="connsiteY3" fmla="*/ 3012727 h 3702312"/>
              <a:gd name="connsiteX4" fmla="*/ 2321069 w 3607632"/>
              <a:gd name="connsiteY4" fmla="*/ 3440687 h 3702312"/>
              <a:gd name="connsiteX5" fmla="*/ 0 w 3607632"/>
              <a:gd name="connsiteY5" fmla="*/ 1539050 h 3702312"/>
              <a:gd name="connsiteX0" fmla="*/ 0 w 3607632"/>
              <a:gd name="connsiteY0" fmla="*/ 1539050 h 3702312"/>
              <a:gd name="connsiteX1" fmla="*/ 157595 w 3607632"/>
              <a:gd name="connsiteY1" fmla="*/ 290084 h 3702312"/>
              <a:gd name="connsiteX2" fmla="*/ 2206253 w 3607632"/>
              <a:gd name="connsiteY2" fmla="*/ 0 h 3702312"/>
              <a:gd name="connsiteX3" fmla="*/ 3607632 w 3607632"/>
              <a:gd name="connsiteY3" fmla="*/ 3012727 h 3702312"/>
              <a:gd name="connsiteX4" fmla="*/ 2321069 w 3607632"/>
              <a:gd name="connsiteY4" fmla="*/ 3440687 h 3702312"/>
              <a:gd name="connsiteX5" fmla="*/ 0 w 3607632"/>
              <a:gd name="connsiteY5" fmla="*/ 1539050 h 3702312"/>
              <a:gd name="connsiteX0" fmla="*/ 0 w 3607632"/>
              <a:gd name="connsiteY0" fmla="*/ 1539050 h 3637356"/>
              <a:gd name="connsiteX1" fmla="*/ 157595 w 3607632"/>
              <a:gd name="connsiteY1" fmla="*/ 290084 h 3637356"/>
              <a:gd name="connsiteX2" fmla="*/ 2206253 w 3607632"/>
              <a:gd name="connsiteY2" fmla="*/ 0 h 3637356"/>
              <a:gd name="connsiteX3" fmla="*/ 3607632 w 3607632"/>
              <a:gd name="connsiteY3" fmla="*/ 3012727 h 3637356"/>
              <a:gd name="connsiteX4" fmla="*/ 2321069 w 3607632"/>
              <a:gd name="connsiteY4" fmla="*/ 3440687 h 3637356"/>
              <a:gd name="connsiteX5" fmla="*/ 0 w 3607632"/>
              <a:gd name="connsiteY5" fmla="*/ 1539050 h 3637356"/>
              <a:gd name="connsiteX0" fmla="*/ 0 w 3607632"/>
              <a:gd name="connsiteY0" fmla="*/ 1539050 h 3697889"/>
              <a:gd name="connsiteX1" fmla="*/ 157595 w 3607632"/>
              <a:gd name="connsiteY1" fmla="*/ 290084 h 3697889"/>
              <a:gd name="connsiteX2" fmla="*/ 2206253 w 3607632"/>
              <a:gd name="connsiteY2" fmla="*/ 0 h 3697889"/>
              <a:gd name="connsiteX3" fmla="*/ 3607632 w 3607632"/>
              <a:gd name="connsiteY3" fmla="*/ 3012727 h 3697889"/>
              <a:gd name="connsiteX4" fmla="*/ 2292560 w 3607632"/>
              <a:gd name="connsiteY4" fmla="*/ 3515296 h 3697889"/>
              <a:gd name="connsiteX5" fmla="*/ 0 w 3607632"/>
              <a:gd name="connsiteY5" fmla="*/ 1539050 h 3697889"/>
              <a:gd name="connsiteX0" fmla="*/ 0 w 3607632"/>
              <a:gd name="connsiteY0" fmla="*/ 1539050 h 3697889"/>
              <a:gd name="connsiteX1" fmla="*/ 157595 w 3607632"/>
              <a:gd name="connsiteY1" fmla="*/ 290084 h 3697889"/>
              <a:gd name="connsiteX2" fmla="*/ 2206253 w 3607632"/>
              <a:gd name="connsiteY2" fmla="*/ 0 h 3697889"/>
              <a:gd name="connsiteX3" fmla="*/ 3607632 w 3607632"/>
              <a:gd name="connsiteY3" fmla="*/ 3012727 h 3697889"/>
              <a:gd name="connsiteX4" fmla="*/ 2292560 w 3607632"/>
              <a:gd name="connsiteY4" fmla="*/ 3515296 h 3697889"/>
              <a:gd name="connsiteX5" fmla="*/ 0 w 3607632"/>
              <a:gd name="connsiteY5" fmla="*/ 1539050 h 3697889"/>
              <a:gd name="connsiteX0" fmla="*/ 0 w 3607632"/>
              <a:gd name="connsiteY0" fmla="*/ 1539050 h 3679133"/>
              <a:gd name="connsiteX1" fmla="*/ 157595 w 3607632"/>
              <a:gd name="connsiteY1" fmla="*/ 290084 h 3679133"/>
              <a:gd name="connsiteX2" fmla="*/ 2206253 w 3607632"/>
              <a:gd name="connsiteY2" fmla="*/ 0 h 3679133"/>
              <a:gd name="connsiteX3" fmla="*/ 3607632 w 3607632"/>
              <a:gd name="connsiteY3" fmla="*/ 3012727 h 3679133"/>
              <a:gd name="connsiteX4" fmla="*/ 2292560 w 3607632"/>
              <a:gd name="connsiteY4" fmla="*/ 3515296 h 3679133"/>
              <a:gd name="connsiteX5" fmla="*/ 0 w 3607632"/>
              <a:gd name="connsiteY5" fmla="*/ 1539050 h 3679133"/>
              <a:gd name="connsiteX0" fmla="*/ 0 w 3607632"/>
              <a:gd name="connsiteY0" fmla="*/ 1539050 h 3668621"/>
              <a:gd name="connsiteX1" fmla="*/ 157595 w 3607632"/>
              <a:gd name="connsiteY1" fmla="*/ 290084 h 3668621"/>
              <a:gd name="connsiteX2" fmla="*/ 2206253 w 3607632"/>
              <a:gd name="connsiteY2" fmla="*/ 0 h 3668621"/>
              <a:gd name="connsiteX3" fmla="*/ 3607632 w 3607632"/>
              <a:gd name="connsiteY3" fmla="*/ 3012727 h 3668621"/>
              <a:gd name="connsiteX4" fmla="*/ 2267460 w 3607632"/>
              <a:gd name="connsiteY4" fmla="*/ 3502584 h 3668621"/>
              <a:gd name="connsiteX5" fmla="*/ 0 w 3607632"/>
              <a:gd name="connsiteY5" fmla="*/ 1539050 h 3668621"/>
              <a:gd name="connsiteX0" fmla="*/ 0 w 3619317"/>
              <a:gd name="connsiteY0" fmla="*/ 1539050 h 3912912"/>
              <a:gd name="connsiteX1" fmla="*/ 157595 w 3619317"/>
              <a:gd name="connsiteY1" fmla="*/ 290084 h 3912912"/>
              <a:gd name="connsiteX2" fmla="*/ 2206253 w 3619317"/>
              <a:gd name="connsiteY2" fmla="*/ 0 h 3912912"/>
              <a:gd name="connsiteX3" fmla="*/ 3607632 w 3619317"/>
              <a:gd name="connsiteY3" fmla="*/ 3012727 h 3912912"/>
              <a:gd name="connsiteX4" fmla="*/ 3035256 w 3619317"/>
              <a:gd name="connsiteY4" fmla="*/ 3887709 h 3912912"/>
              <a:gd name="connsiteX5" fmla="*/ 2267460 w 3619317"/>
              <a:gd name="connsiteY5" fmla="*/ 3502584 h 3912912"/>
              <a:gd name="connsiteX6" fmla="*/ 0 w 3619317"/>
              <a:gd name="connsiteY6" fmla="*/ 1539050 h 3912912"/>
              <a:gd name="connsiteX0" fmla="*/ 0 w 3640009"/>
              <a:gd name="connsiteY0" fmla="*/ 1539050 h 3912912"/>
              <a:gd name="connsiteX1" fmla="*/ 157595 w 3640009"/>
              <a:gd name="connsiteY1" fmla="*/ 290084 h 3912912"/>
              <a:gd name="connsiteX2" fmla="*/ 2206253 w 3640009"/>
              <a:gd name="connsiteY2" fmla="*/ 0 h 3912912"/>
              <a:gd name="connsiteX3" fmla="*/ 3607632 w 3640009"/>
              <a:gd name="connsiteY3" fmla="*/ 3012727 h 3912912"/>
              <a:gd name="connsiteX4" fmla="*/ 3035256 w 3640009"/>
              <a:gd name="connsiteY4" fmla="*/ 3887709 h 3912912"/>
              <a:gd name="connsiteX5" fmla="*/ 2267460 w 3640009"/>
              <a:gd name="connsiteY5" fmla="*/ 3502584 h 3912912"/>
              <a:gd name="connsiteX6" fmla="*/ 0 w 3640009"/>
              <a:gd name="connsiteY6" fmla="*/ 1539050 h 3912912"/>
              <a:gd name="connsiteX0" fmla="*/ 0 w 3631558"/>
              <a:gd name="connsiteY0" fmla="*/ 1539050 h 3867562"/>
              <a:gd name="connsiteX1" fmla="*/ 157595 w 3631558"/>
              <a:gd name="connsiteY1" fmla="*/ 290084 h 3867562"/>
              <a:gd name="connsiteX2" fmla="*/ 2206253 w 3631558"/>
              <a:gd name="connsiteY2" fmla="*/ 0 h 3867562"/>
              <a:gd name="connsiteX3" fmla="*/ 3607632 w 3631558"/>
              <a:gd name="connsiteY3" fmla="*/ 3012727 h 3867562"/>
              <a:gd name="connsiteX4" fmla="*/ 2954106 w 3631558"/>
              <a:gd name="connsiteY4" fmla="*/ 3835481 h 3867562"/>
              <a:gd name="connsiteX5" fmla="*/ 2267460 w 3631558"/>
              <a:gd name="connsiteY5" fmla="*/ 3502584 h 3867562"/>
              <a:gd name="connsiteX6" fmla="*/ 0 w 3631558"/>
              <a:gd name="connsiteY6" fmla="*/ 1539050 h 3867562"/>
              <a:gd name="connsiteX0" fmla="*/ 0 w 3729831"/>
              <a:gd name="connsiteY0" fmla="*/ 1539050 h 3867562"/>
              <a:gd name="connsiteX1" fmla="*/ 157595 w 3729831"/>
              <a:gd name="connsiteY1" fmla="*/ 290084 h 3867562"/>
              <a:gd name="connsiteX2" fmla="*/ 2206253 w 3729831"/>
              <a:gd name="connsiteY2" fmla="*/ 0 h 3867562"/>
              <a:gd name="connsiteX3" fmla="*/ 3607632 w 3729831"/>
              <a:gd name="connsiteY3" fmla="*/ 3012727 h 3867562"/>
              <a:gd name="connsiteX4" fmla="*/ 3583738 w 3729831"/>
              <a:gd name="connsiteY4" fmla="*/ 3306533 h 3867562"/>
              <a:gd name="connsiteX5" fmla="*/ 2954106 w 3729831"/>
              <a:gd name="connsiteY5" fmla="*/ 3835481 h 3867562"/>
              <a:gd name="connsiteX6" fmla="*/ 2267460 w 3729831"/>
              <a:gd name="connsiteY6" fmla="*/ 3502584 h 3867562"/>
              <a:gd name="connsiteX7" fmla="*/ 0 w 3729831"/>
              <a:gd name="connsiteY7" fmla="*/ 1539050 h 3867562"/>
              <a:gd name="connsiteX0" fmla="*/ 0 w 3707345"/>
              <a:gd name="connsiteY0" fmla="*/ 1539050 h 3867562"/>
              <a:gd name="connsiteX1" fmla="*/ 157595 w 3707345"/>
              <a:gd name="connsiteY1" fmla="*/ 290084 h 3867562"/>
              <a:gd name="connsiteX2" fmla="*/ 2206253 w 3707345"/>
              <a:gd name="connsiteY2" fmla="*/ 0 h 3867562"/>
              <a:gd name="connsiteX3" fmla="*/ 3607632 w 3707345"/>
              <a:gd name="connsiteY3" fmla="*/ 3012727 h 3867562"/>
              <a:gd name="connsiteX4" fmla="*/ 3583738 w 3707345"/>
              <a:gd name="connsiteY4" fmla="*/ 3306533 h 3867562"/>
              <a:gd name="connsiteX5" fmla="*/ 2954106 w 3707345"/>
              <a:gd name="connsiteY5" fmla="*/ 3835481 h 3867562"/>
              <a:gd name="connsiteX6" fmla="*/ 2267460 w 3707345"/>
              <a:gd name="connsiteY6" fmla="*/ 3502584 h 3867562"/>
              <a:gd name="connsiteX7" fmla="*/ 0 w 3707345"/>
              <a:gd name="connsiteY7" fmla="*/ 1539050 h 3867562"/>
              <a:gd name="connsiteX0" fmla="*/ 0 w 3671603"/>
              <a:gd name="connsiteY0" fmla="*/ 1539050 h 3867562"/>
              <a:gd name="connsiteX1" fmla="*/ 157595 w 3671603"/>
              <a:gd name="connsiteY1" fmla="*/ 290084 h 3867562"/>
              <a:gd name="connsiteX2" fmla="*/ 2206253 w 3671603"/>
              <a:gd name="connsiteY2" fmla="*/ 0 h 3867562"/>
              <a:gd name="connsiteX3" fmla="*/ 3607632 w 3671603"/>
              <a:gd name="connsiteY3" fmla="*/ 3012727 h 3867562"/>
              <a:gd name="connsiteX4" fmla="*/ 3359262 w 3671603"/>
              <a:gd name="connsiteY4" fmla="*/ 3346831 h 3867562"/>
              <a:gd name="connsiteX5" fmla="*/ 2954106 w 3671603"/>
              <a:gd name="connsiteY5" fmla="*/ 3835481 h 3867562"/>
              <a:gd name="connsiteX6" fmla="*/ 2267460 w 3671603"/>
              <a:gd name="connsiteY6" fmla="*/ 3502584 h 3867562"/>
              <a:gd name="connsiteX7" fmla="*/ 0 w 3671603"/>
              <a:gd name="connsiteY7" fmla="*/ 1539050 h 3867562"/>
              <a:gd name="connsiteX0" fmla="*/ 0 w 3625653"/>
              <a:gd name="connsiteY0" fmla="*/ 1539050 h 3867562"/>
              <a:gd name="connsiteX1" fmla="*/ 157595 w 3625653"/>
              <a:gd name="connsiteY1" fmla="*/ 290084 h 3867562"/>
              <a:gd name="connsiteX2" fmla="*/ 2206253 w 3625653"/>
              <a:gd name="connsiteY2" fmla="*/ 0 h 3867562"/>
              <a:gd name="connsiteX3" fmla="*/ 3607632 w 3625653"/>
              <a:gd name="connsiteY3" fmla="*/ 3012727 h 3867562"/>
              <a:gd name="connsiteX4" fmla="*/ 2954106 w 3625653"/>
              <a:gd name="connsiteY4" fmla="*/ 3835481 h 3867562"/>
              <a:gd name="connsiteX5" fmla="*/ 2267460 w 3625653"/>
              <a:gd name="connsiteY5" fmla="*/ 3502584 h 3867562"/>
              <a:gd name="connsiteX6" fmla="*/ 0 w 3625653"/>
              <a:gd name="connsiteY6" fmla="*/ 1539050 h 3867562"/>
              <a:gd name="connsiteX0" fmla="*/ 0 w 3670238"/>
              <a:gd name="connsiteY0" fmla="*/ 1539050 h 3867562"/>
              <a:gd name="connsiteX1" fmla="*/ 157595 w 3670238"/>
              <a:gd name="connsiteY1" fmla="*/ 290084 h 3867562"/>
              <a:gd name="connsiteX2" fmla="*/ 2206253 w 3670238"/>
              <a:gd name="connsiteY2" fmla="*/ 0 h 3867562"/>
              <a:gd name="connsiteX3" fmla="*/ 3607632 w 3670238"/>
              <a:gd name="connsiteY3" fmla="*/ 3012727 h 3867562"/>
              <a:gd name="connsiteX4" fmla="*/ 2954106 w 3670238"/>
              <a:gd name="connsiteY4" fmla="*/ 3835481 h 3867562"/>
              <a:gd name="connsiteX5" fmla="*/ 2267460 w 3670238"/>
              <a:gd name="connsiteY5" fmla="*/ 3502584 h 3867562"/>
              <a:gd name="connsiteX6" fmla="*/ 0 w 3670238"/>
              <a:gd name="connsiteY6" fmla="*/ 1539050 h 3867562"/>
              <a:gd name="connsiteX0" fmla="*/ 0 w 3740491"/>
              <a:gd name="connsiteY0" fmla="*/ 1539050 h 3867562"/>
              <a:gd name="connsiteX1" fmla="*/ 157595 w 3740491"/>
              <a:gd name="connsiteY1" fmla="*/ 290084 h 3867562"/>
              <a:gd name="connsiteX2" fmla="*/ 2206253 w 3740491"/>
              <a:gd name="connsiteY2" fmla="*/ 0 h 3867562"/>
              <a:gd name="connsiteX3" fmla="*/ 3607632 w 3740491"/>
              <a:gd name="connsiteY3" fmla="*/ 3012727 h 3867562"/>
              <a:gd name="connsiteX4" fmla="*/ 2954106 w 3740491"/>
              <a:gd name="connsiteY4" fmla="*/ 3835481 h 3867562"/>
              <a:gd name="connsiteX5" fmla="*/ 2267460 w 3740491"/>
              <a:gd name="connsiteY5" fmla="*/ 3502584 h 3867562"/>
              <a:gd name="connsiteX6" fmla="*/ 0 w 3740491"/>
              <a:gd name="connsiteY6" fmla="*/ 1539050 h 3867562"/>
              <a:gd name="connsiteX0" fmla="*/ 0 w 3607632"/>
              <a:gd name="connsiteY0" fmla="*/ 1539050 h 3867562"/>
              <a:gd name="connsiteX1" fmla="*/ 157595 w 3607632"/>
              <a:gd name="connsiteY1" fmla="*/ 290084 h 3867562"/>
              <a:gd name="connsiteX2" fmla="*/ 2206253 w 3607632"/>
              <a:gd name="connsiteY2" fmla="*/ 0 h 3867562"/>
              <a:gd name="connsiteX3" fmla="*/ 3607632 w 3607632"/>
              <a:gd name="connsiteY3" fmla="*/ 3012727 h 3867562"/>
              <a:gd name="connsiteX4" fmla="*/ 2954106 w 3607632"/>
              <a:gd name="connsiteY4" fmla="*/ 3835481 h 3867562"/>
              <a:gd name="connsiteX5" fmla="*/ 2267460 w 3607632"/>
              <a:gd name="connsiteY5" fmla="*/ 3502584 h 3867562"/>
              <a:gd name="connsiteX6" fmla="*/ 0 w 3607632"/>
              <a:gd name="connsiteY6" fmla="*/ 1539050 h 3867562"/>
              <a:gd name="connsiteX0" fmla="*/ 0 w 3607632"/>
              <a:gd name="connsiteY0" fmla="*/ 1539050 h 3867562"/>
              <a:gd name="connsiteX1" fmla="*/ 157595 w 3607632"/>
              <a:gd name="connsiteY1" fmla="*/ 290084 h 3867562"/>
              <a:gd name="connsiteX2" fmla="*/ 2206253 w 3607632"/>
              <a:gd name="connsiteY2" fmla="*/ 0 h 3867562"/>
              <a:gd name="connsiteX3" fmla="*/ 3607632 w 3607632"/>
              <a:gd name="connsiteY3" fmla="*/ 3012727 h 3867562"/>
              <a:gd name="connsiteX4" fmla="*/ 2954106 w 3607632"/>
              <a:gd name="connsiteY4" fmla="*/ 3835481 h 3867562"/>
              <a:gd name="connsiteX5" fmla="*/ 2267460 w 3607632"/>
              <a:gd name="connsiteY5" fmla="*/ 3502584 h 3867562"/>
              <a:gd name="connsiteX6" fmla="*/ 0 w 3607632"/>
              <a:gd name="connsiteY6" fmla="*/ 1539050 h 3867562"/>
              <a:gd name="connsiteX0" fmla="*/ 0 w 3607632"/>
              <a:gd name="connsiteY0" fmla="*/ 1539050 h 3891868"/>
              <a:gd name="connsiteX1" fmla="*/ 157595 w 3607632"/>
              <a:gd name="connsiteY1" fmla="*/ 290084 h 3891868"/>
              <a:gd name="connsiteX2" fmla="*/ 2206253 w 3607632"/>
              <a:gd name="connsiteY2" fmla="*/ 0 h 3891868"/>
              <a:gd name="connsiteX3" fmla="*/ 3607632 w 3607632"/>
              <a:gd name="connsiteY3" fmla="*/ 3012727 h 3891868"/>
              <a:gd name="connsiteX4" fmla="*/ 2954106 w 3607632"/>
              <a:gd name="connsiteY4" fmla="*/ 3835481 h 3891868"/>
              <a:gd name="connsiteX5" fmla="*/ 2267460 w 3607632"/>
              <a:gd name="connsiteY5" fmla="*/ 3502584 h 3891868"/>
              <a:gd name="connsiteX6" fmla="*/ 0 w 3607632"/>
              <a:gd name="connsiteY6" fmla="*/ 1539050 h 3891868"/>
              <a:gd name="connsiteX0" fmla="*/ 0 w 3607632"/>
              <a:gd name="connsiteY0" fmla="*/ 1539050 h 3891868"/>
              <a:gd name="connsiteX1" fmla="*/ 157595 w 3607632"/>
              <a:gd name="connsiteY1" fmla="*/ 290084 h 3891868"/>
              <a:gd name="connsiteX2" fmla="*/ 2206253 w 3607632"/>
              <a:gd name="connsiteY2" fmla="*/ 0 h 3891868"/>
              <a:gd name="connsiteX3" fmla="*/ 3607632 w 3607632"/>
              <a:gd name="connsiteY3" fmla="*/ 3012727 h 3891868"/>
              <a:gd name="connsiteX4" fmla="*/ 2954106 w 3607632"/>
              <a:gd name="connsiteY4" fmla="*/ 3835481 h 3891868"/>
              <a:gd name="connsiteX5" fmla="*/ 2267460 w 3607632"/>
              <a:gd name="connsiteY5" fmla="*/ 3502584 h 3891868"/>
              <a:gd name="connsiteX6" fmla="*/ 0 w 3607632"/>
              <a:gd name="connsiteY6" fmla="*/ 1539050 h 3891868"/>
              <a:gd name="connsiteX0" fmla="*/ 0 w 3607632"/>
              <a:gd name="connsiteY0" fmla="*/ 1539050 h 3835481"/>
              <a:gd name="connsiteX1" fmla="*/ 157595 w 3607632"/>
              <a:gd name="connsiteY1" fmla="*/ 290084 h 3835481"/>
              <a:gd name="connsiteX2" fmla="*/ 2206253 w 3607632"/>
              <a:gd name="connsiteY2" fmla="*/ 0 h 3835481"/>
              <a:gd name="connsiteX3" fmla="*/ 3607632 w 3607632"/>
              <a:gd name="connsiteY3" fmla="*/ 3012727 h 3835481"/>
              <a:gd name="connsiteX4" fmla="*/ 2954106 w 3607632"/>
              <a:gd name="connsiteY4" fmla="*/ 3835481 h 3835481"/>
              <a:gd name="connsiteX5" fmla="*/ 2267460 w 3607632"/>
              <a:gd name="connsiteY5" fmla="*/ 3502584 h 3835481"/>
              <a:gd name="connsiteX6" fmla="*/ 0 w 3607632"/>
              <a:gd name="connsiteY6" fmla="*/ 1539050 h 3835481"/>
              <a:gd name="connsiteX0" fmla="*/ 0 w 3632217"/>
              <a:gd name="connsiteY0" fmla="*/ 1539050 h 4004320"/>
              <a:gd name="connsiteX1" fmla="*/ 157595 w 3632217"/>
              <a:gd name="connsiteY1" fmla="*/ 290084 h 4004320"/>
              <a:gd name="connsiteX2" fmla="*/ 2206253 w 3632217"/>
              <a:gd name="connsiteY2" fmla="*/ 0 h 4004320"/>
              <a:gd name="connsiteX3" fmla="*/ 3607632 w 3632217"/>
              <a:gd name="connsiteY3" fmla="*/ 3012727 h 4004320"/>
              <a:gd name="connsiteX4" fmla="*/ 2825931 w 3632217"/>
              <a:gd name="connsiteY4" fmla="*/ 4004320 h 4004320"/>
              <a:gd name="connsiteX5" fmla="*/ 2267460 w 3632217"/>
              <a:gd name="connsiteY5" fmla="*/ 3502584 h 4004320"/>
              <a:gd name="connsiteX6" fmla="*/ 0 w 3632217"/>
              <a:gd name="connsiteY6" fmla="*/ 1539050 h 4004320"/>
              <a:gd name="connsiteX0" fmla="*/ 0 w 3632217"/>
              <a:gd name="connsiteY0" fmla="*/ 1539050 h 4004320"/>
              <a:gd name="connsiteX1" fmla="*/ 157595 w 3632217"/>
              <a:gd name="connsiteY1" fmla="*/ 290084 h 4004320"/>
              <a:gd name="connsiteX2" fmla="*/ 2206253 w 3632217"/>
              <a:gd name="connsiteY2" fmla="*/ 0 h 4004320"/>
              <a:gd name="connsiteX3" fmla="*/ 3607632 w 3632217"/>
              <a:gd name="connsiteY3" fmla="*/ 3012727 h 4004320"/>
              <a:gd name="connsiteX4" fmla="*/ 2825931 w 3632217"/>
              <a:gd name="connsiteY4" fmla="*/ 4004320 h 4004320"/>
              <a:gd name="connsiteX5" fmla="*/ 2267460 w 3632217"/>
              <a:gd name="connsiteY5" fmla="*/ 3502584 h 4004320"/>
              <a:gd name="connsiteX6" fmla="*/ 0 w 3632217"/>
              <a:gd name="connsiteY6" fmla="*/ 1539050 h 4004320"/>
              <a:gd name="connsiteX0" fmla="*/ 0 w 3661380"/>
              <a:gd name="connsiteY0" fmla="*/ 1539050 h 4004320"/>
              <a:gd name="connsiteX1" fmla="*/ 157595 w 3661380"/>
              <a:gd name="connsiteY1" fmla="*/ 290084 h 4004320"/>
              <a:gd name="connsiteX2" fmla="*/ 2206253 w 3661380"/>
              <a:gd name="connsiteY2" fmla="*/ 0 h 4004320"/>
              <a:gd name="connsiteX3" fmla="*/ 3607632 w 3661380"/>
              <a:gd name="connsiteY3" fmla="*/ 3012727 h 4004320"/>
              <a:gd name="connsiteX4" fmla="*/ 2825931 w 3661380"/>
              <a:gd name="connsiteY4" fmla="*/ 4004320 h 4004320"/>
              <a:gd name="connsiteX5" fmla="*/ 2267460 w 3661380"/>
              <a:gd name="connsiteY5" fmla="*/ 3502584 h 4004320"/>
              <a:gd name="connsiteX6" fmla="*/ 0 w 3661380"/>
              <a:gd name="connsiteY6" fmla="*/ 1539050 h 4004320"/>
              <a:gd name="connsiteX0" fmla="*/ 0 w 3724128"/>
              <a:gd name="connsiteY0" fmla="*/ 1539050 h 4004320"/>
              <a:gd name="connsiteX1" fmla="*/ 157595 w 3724128"/>
              <a:gd name="connsiteY1" fmla="*/ 290084 h 4004320"/>
              <a:gd name="connsiteX2" fmla="*/ 2206253 w 3724128"/>
              <a:gd name="connsiteY2" fmla="*/ 0 h 4004320"/>
              <a:gd name="connsiteX3" fmla="*/ 3607632 w 3724128"/>
              <a:gd name="connsiteY3" fmla="*/ 3012727 h 4004320"/>
              <a:gd name="connsiteX4" fmla="*/ 2825931 w 3724128"/>
              <a:gd name="connsiteY4" fmla="*/ 4004320 h 4004320"/>
              <a:gd name="connsiteX5" fmla="*/ 2267460 w 3724128"/>
              <a:gd name="connsiteY5" fmla="*/ 3502584 h 4004320"/>
              <a:gd name="connsiteX6" fmla="*/ 0 w 3724128"/>
              <a:gd name="connsiteY6" fmla="*/ 1539050 h 4004320"/>
              <a:gd name="connsiteX0" fmla="*/ 0 w 3724128"/>
              <a:gd name="connsiteY0" fmla="*/ 1539050 h 4004320"/>
              <a:gd name="connsiteX1" fmla="*/ 157595 w 3724128"/>
              <a:gd name="connsiteY1" fmla="*/ 290084 h 4004320"/>
              <a:gd name="connsiteX2" fmla="*/ 2206253 w 3724128"/>
              <a:gd name="connsiteY2" fmla="*/ 0 h 4004320"/>
              <a:gd name="connsiteX3" fmla="*/ 3607632 w 3724128"/>
              <a:gd name="connsiteY3" fmla="*/ 3012727 h 4004320"/>
              <a:gd name="connsiteX4" fmla="*/ 2825931 w 3724128"/>
              <a:gd name="connsiteY4" fmla="*/ 4004320 h 4004320"/>
              <a:gd name="connsiteX5" fmla="*/ 2267460 w 3724128"/>
              <a:gd name="connsiteY5" fmla="*/ 3502584 h 4004320"/>
              <a:gd name="connsiteX6" fmla="*/ 0 w 3724128"/>
              <a:gd name="connsiteY6" fmla="*/ 1539050 h 4004320"/>
              <a:gd name="connsiteX0" fmla="*/ 0 w 3607632"/>
              <a:gd name="connsiteY0" fmla="*/ 1539050 h 4004320"/>
              <a:gd name="connsiteX1" fmla="*/ 157595 w 3607632"/>
              <a:gd name="connsiteY1" fmla="*/ 290084 h 4004320"/>
              <a:gd name="connsiteX2" fmla="*/ 2206253 w 3607632"/>
              <a:gd name="connsiteY2" fmla="*/ 0 h 4004320"/>
              <a:gd name="connsiteX3" fmla="*/ 3607632 w 3607632"/>
              <a:gd name="connsiteY3" fmla="*/ 3012727 h 4004320"/>
              <a:gd name="connsiteX4" fmla="*/ 2825931 w 3607632"/>
              <a:gd name="connsiteY4" fmla="*/ 4004320 h 4004320"/>
              <a:gd name="connsiteX5" fmla="*/ 2267460 w 3607632"/>
              <a:gd name="connsiteY5" fmla="*/ 3502584 h 4004320"/>
              <a:gd name="connsiteX6" fmla="*/ 0 w 3607632"/>
              <a:gd name="connsiteY6" fmla="*/ 1539050 h 4004320"/>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783198"/>
              <a:gd name="connsiteY0" fmla="*/ 1539050 h 3971665"/>
              <a:gd name="connsiteX1" fmla="*/ 157595 w 3783198"/>
              <a:gd name="connsiteY1" fmla="*/ 290084 h 3971665"/>
              <a:gd name="connsiteX2" fmla="*/ 2206253 w 3783198"/>
              <a:gd name="connsiteY2" fmla="*/ 0 h 3971665"/>
              <a:gd name="connsiteX3" fmla="*/ 3783198 w 3783198"/>
              <a:gd name="connsiteY3" fmla="*/ 2824562 h 3971665"/>
              <a:gd name="connsiteX4" fmla="*/ 2809074 w 3783198"/>
              <a:gd name="connsiteY4" fmla="*/ 3971665 h 3971665"/>
              <a:gd name="connsiteX5" fmla="*/ 2267460 w 3783198"/>
              <a:gd name="connsiteY5" fmla="*/ 3502584 h 3971665"/>
              <a:gd name="connsiteX6" fmla="*/ 0 w 3783198"/>
              <a:gd name="connsiteY6" fmla="*/ 1539050 h 3971665"/>
              <a:gd name="connsiteX0" fmla="*/ 0 w 3783198"/>
              <a:gd name="connsiteY0" fmla="*/ 1539050 h 3971665"/>
              <a:gd name="connsiteX1" fmla="*/ 157595 w 3783198"/>
              <a:gd name="connsiteY1" fmla="*/ 290084 h 3971665"/>
              <a:gd name="connsiteX2" fmla="*/ 2206253 w 3783198"/>
              <a:gd name="connsiteY2" fmla="*/ 0 h 3971665"/>
              <a:gd name="connsiteX3" fmla="*/ 3783198 w 3783198"/>
              <a:gd name="connsiteY3" fmla="*/ 2824562 h 3971665"/>
              <a:gd name="connsiteX4" fmla="*/ 2809074 w 3783198"/>
              <a:gd name="connsiteY4" fmla="*/ 3971665 h 3971665"/>
              <a:gd name="connsiteX5" fmla="*/ 2267460 w 3783198"/>
              <a:gd name="connsiteY5" fmla="*/ 3502584 h 3971665"/>
              <a:gd name="connsiteX6" fmla="*/ 0 w 3783198"/>
              <a:gd name="connsiteY6" fmla="*/ 1539050 h 3971665"/>
              <a:gd name="connsiteX0" fmla="*/ 0 w 3783198"/>
              <a:gd name="connsiteY0" fmla="*/ 1539050 h 3971665"/>
              <a:gd name="connsiteX1" fmla="*/ 69780 w 3783198"/>
              <a:gd name="connsiteY1" fmla="*/ 289634 h 3971665"/>
              <a:gd name="connsiteX2" fmla="*/ 2206253 w 3783198"/>
              <a:gd name="connsiteY2" fmla="*/ 0 h 3971665"/>
              <a:gd name="connsiteX3" fmla="*/ 3783198 w 3783198"/>
              <a:gd name="connsiteY3" fmla="*/ 2824562 h 3971665"/>
              <a:gd name="connsiteX4" fmla="*/ 2809074 w 3783198"/>
              <a:gd name="connsiteY4" fmla="*/ 3971665 h 3971665"/>
              <a:gd name="connsiteX5" fmla="*/ 2267460 w 3783198"/>
              <a:gd name="connsiteY5" fmla="*/ 3502584 h 3971665"/>
              <a:gd name="connsiteX6" fmla="*/ 0 w 3783198"/>
              <a:gd name="connsiteY6" fmla="*/ 1539050 h 3971665"/>
              <a:gd name="connsiteX0" fmla="*/ 0 w 3926234"/>
              <a:gd name="connsiteY0" fmla="*/ 1427770 h 3971665"/>
              <a:gd name="connsiteX1" fmla="*/ 212816 w 3926234"/>
              <a:gd name="connsiteY1" fmla="*/ 289634 h 3971665"/>
              <a:gd name="connsiteX2" fmla="*/ 2349289 w 3926234"/>
              <a:gd name="connsiteY2" fmla="*/ 0 h 3971665"/>
              <a:gd name="connsiteX3" fmla="*/ 3926234 w 3926234"/>
              <a:gd name="connsiteY3" fmla="*/ 2824562 h 3971665"/>
              <a:gd name="connsiteX4" fmla="*/ 2952110 w 3926234"/>
              <a:gd name="connsiteY4" fmla="*/ 3971665 h 3971665"/>
              <a:gd name="connsiteX5" fmla="*/ 2410496 w 3926234"/>
              <a:gd name="connsiteY5" fmla="*/ 3502584 h 3971665"/>
              <a:gd name="connsiteX6" fmla="*/ 0 w 3926234"/>
              <a:gd name="connsiteY6" fmla="*/ 1427770 h 3971665"/>
              <a:gd name="connsiteX0" fmla="*/ 0 w 3926234"/>
              <a:gd name="connsiteY0" fmla="*/ 1321133 h 3865028"/>
              <a:gd name="connsiteX1" fmla="*/ 212816 w 3926234"/>
              <a:gd name="connsiteY1" fmla="*/ 182997 h 3865028"/>
              <a:gd name="connsiteX2" fmla="*/ 2228800 w 3926234"/>
              <a:gd name="connsiteY2" fmla="*/ 0 h 3865028"/>
              <a:gd name="connsiteX3" fmla="*/ 3926234 w 3926234"/>
              <a:gd name="connsiteY3" fmla="*/ 2717925 h 3865028"/>
              <a:gd name="connsiteX4" fmla="*/ 2952110 w 3926234"/>
              <a:gd name="connsiteY4" fmla="*/ 3865028 h 3865028"/>
              <a:gd name="connsiteX5" fmla="*/ 2410496 w 3926234"/>
              <a:gd name="connsiteY5" fmla="*/ 3395947 h 3865028"/>
              <a:gd name="connsiteX6" fmla="*/ 0 w 3926234"/>
              <a:gd name="connsiteY6" fmla="*/ 1321133 h 3865028"/>
              <a:gd name="connsiteX0" fmla="*/ 0 w 3926234"/>
              <a:gd name="connsiteY0" fmla="*/ 1321133 h 3865028"/>
              <a:gd name="connsiteX1" fmla="*/ 94481 w 3926234"/>
              <a:gd name="connsiteY1" fmla="*/ 319630 h 3865028"/>
              <a:gd name="connsiteX2" fmla="*/ 2228800 w 3926234"/>
              <a:gd name="connsiteY2" fmla="*/ 0 h 3865028"/>
              <a:gd name="connsiteX3" fmla="*/ 3926234 w 3926234"/>
              <a:gd name="connsiteY3" fmla="*/ 2717925 h 3865028"/>
              <a:gd name="connsiteX4" fmla="*/ 2952110 w 3926234"/>
              <a:gd name="connsiteY4" fmla="*/ 3865028 h 3865028"/>
              <a:gd name="connsiteX5" fmla="*/ 2410496 w 3926234"/>
              <a:gd name="connsiteY5" fmla="*/ 3395947 h 3865028"/>
              <a:gd name="connsiteX6" fmla="*/ 0 w 3926234"/>
              <a:gd name="connsiteY6" fmla="*/ 1321133 h 3865028"/>
              <a:gd name="connsiteX0" fmla="*/ 0 w 4023758"/>
              <a:gd name="connsiteY0" fmla="*/ 1222604 h 3865028"/>
              <a:gd name="connsiteX1" fmla="*/ 192005 w 4023758"/>
              <a:gd name="connsiteY1" fmla="*/ 319630 h 3865028"/>
              <a:gd name="connsiteX2" fmla="*/ 2326324 w 4023758"/>
              <a:gd name="connsiteY2" fmla="*/ 0 h 3865028"/>
              <a:gd name="connsiteX3" fmla="*/ 4023758 w 4023758"/>
              <a:gd name="connsiteY3" fmla="*/ 2717925 h 3865028"/>
              <a:gd name="connsiteX4" fmla="*/ 3049634 w 4023758"/>
              <a:gd name="connsiteY4" fmla="*/ 3865028 h 3865028"/>
              <a:gd name="connsiteX5" fmla="*/ 2508020 w 4023758"/>
              <a:gd name="connsiteY5" fmla="*/ 3395947 h 3865028"/>
              <a:gd name="connsiteX6" fmla="*/ 0 w 4023758"/>
              <a:gd name="connsiteY6" fmla="*/ 1222604 h 3865028"/>
              <a:gd name="connsiteX0" fmla="*/ 0 w 4244187"/>
              <a:gd name="connsiteY0" fmla="*/ 2060819 h 3865028"/>
              <a:gd name="connsiteX1" fmla="*/ 412434 w 4244187"/>
              <a:gd name="connsiteY1" fmla="*/ 319630 h 3865028"/>
              <a:gd name="connsiteX2" fmla="*/ 2546753 w 4244187"/>
              <a:gd name="connsiteY2" fmla="*/ 0 h 3865028"/>
              <a:gd name="connsiteX3" fmla="*/ 4244187 w 4244187"/>
              <a:gd name="connsiteY3" fmla="*/ 2717925 h 3865028"/>
              <a:gd name="connsiteX4" fmla="*/ 3270063 w 4244187"/>
              <a:gd name="connsiteY4" fmla="*/ 3865028 h 3865028"/>
              <a:gd name="connsiteX5" fmla="*/ 2728449 w 4244187"/>
              <a:gd name="connsiteY5" fmla="*/ 3395947 h 3865028"/>
              <a:gd name="connsiteX6" fmla="*/ 0 w 4244187"/>
              <a:gd name="connsiteY6" fmla="*/ 2060819 h 3865028"/>
              <a:gd name="connsiteX0" fmla="*/ 0 w 4244187"/>
              <a:gd name="connsiteY0" fmla="*/ 2060819 h 4569219"/>
              <a:gd name="connsiteX1" fmla="*/ 412434 w 4244187"/>
              <a:gd name="connsiteY1" fmla="*/ 319630 h 4569219"/>
              <a:gd name="connsiteX2" fmla="*/ 2546753 w 4244187"/>
              <a:gd name="connsiteY2" fmla="*/ 0 h 4569219"/>
              <a:gd name="connsiteX3" fmla="*/ 4244187 w 4244187"/>
              <a:gd name="connsiteY3" fmla="*/ 2717925 h 4569219"/>
              <a:gd name="connsiteX4" fmla="*/ 2894887 w 4244187"/>
              <a:gd name="connsiteY4" fmla="*/ 4569219 h 4569219"/>
              <a:gd name="connsiteX5" fmla="*/ 2728449 w 4244187"/>
              <a:gd name="connsiteY5" fmla="*/ 3395947 h 4569219"/>
              <a:gd name="connsiteX6" fmla="*/ 0 w 4244187"/>
              <a:gd name="connsiteY6" fmla="*/ 2060819 h 4569219"/>
              <a:gd name="connsiteX0" fmla="*/ 0 w 4244187"/>
              <a:gd name="connsiteY0" fmla="*/ 2060819 h 4569219"/>
              <a:gd name="connsiteX1" fmla="*/ 412434 w 4244187"/>
              <a:gd name="connsiteY1" fmla="*/ 319630 h 4569219"/>
              <a:gd name="connsiteX2" fmla="*/ 2546753 w 4244187"/>
              <a:gd name="connsiteY2" fmla="*/ 0 h 4569219"/>
              <a:gd name="connsiteX3" fmla="*/ 4244187 w 4244187"/>
              <a:gd name="connsiteY3" fmla="*/ 2717925 h 4569219"/>
              <a:gd name="connsiteX4" fmla="*/ 2894887 w 4244187"/>
              <a:gd name="connsiteY4" fmla="*/ 4569219 h 4569219"/>
              <a:gd name="connsiteX5" fmla="*/ 0 w 4244187"/>
              <a:gd name="connsiteY5" fmla="*/ 2060819 h 4569219"/>
              <a:gd name="connsiteX0" fmla="*/ 0 w 4354259"/>
              <a:gd name="connsiteY0" fmla="*/ 2060819 h 4569219"/>
              <a:gd name="connsiteX1" fmla="*/ 412434 w 4354259"/>
              <a:gd name="connsiteY1" fmla="*/ 319630 h 4569219"/>
              <a:gd name="connsiteX2" fmla="*/ 2546753 w 4354259"/>
              <a:gd name="connsiteY2" fmla="*/ 0 h 4569219"/>
              <a:gd name="connsiteX3" fmla="*/ 4354259 w 4354259"/>
              <a:gd name="connsiteY3" fmla="*/ 2903529 h 4569219"/>
              <a:gd name="connsiteX4" fmla="*/ 2894887 w 4354259"/>
              <a:gd name="connsiteY4" fmla="*/ 4569219 h 4569219"/>
              <a:gd name="connsiteX5" fmla="*/ 0 w 4354259"/>
              <a:gd name="connsiteY5" fmla="*/ 2060819 h 4569219"/>
              <a:gd name="connsiteX0" fmla="*/ 0 w 6041196"/>
              <a:gd name="connsiteY0" fmla="*/ 2060819 h 5823370"/>
              <a:gd name="connsiteX1" fmla="*/ 412434 w 6041196"/>
              <a:gd name="connsiteY1" fmla="*/ 319630 h 5823370"/>
              <a:gd name="connsiteX2" fmla="*/ 2546753 w 6041196"/>
              <a:gd name="connsiteY2" fmla="*/ 0 h 5823370"/>
              <a:gd name="connsiteX3" fmla="*/ 6041196 w 6041196"/>
              <a:gd name="connsiteY3" fmla="*/ 5574226 h 5823370"/>
              <a:gd name="connsiteX4" fmla="*/ 2894887 w 6041196"/>
              <a:gd name="connsiteY4" fmla="*/ 4569219 h 5823370"/>
              <a:gd name="connsiteX5" fmla="*/ 0 w 6041196"/>
              <a:gd name="connsiteY5" fmla="*/ 2060819 h 5823370"/>
              <a:gd name="connsiteX0" fmla="*/ 0 w 6041196"/>
              <a:gd name="connsiteY0" fmla="*/ 2060819 h 6564678"/>
              <a:gd name="connsiteX1" fmla="*/ 412434 w 6041196"/>
              <a:gd name="connsiteY1" fmla="*/ 319630 h 6564678"/>
              <a:gd name="connsiteX2" fmla="*/ 2546753 w 6041196"/>
              <a:gd name="connsiteY2" fmla="*/ 0 h 6564678"/>
              <a:gd name="connsiteX3" fmla="*/ 6041196 w 6041196"/>
              <a:gd name="connsiteY3" fmla="*/ 5574226 h 6564678"/>
              <a:gd name="connsiteX4" fmla="*/ 5198894 w 6041196"/>
              <a:gd name="connsiteY4" fmla="*/ 6564678 h 6564678"/>
              <a:gd name="connsiteX5" fmla="*/ 0 w 6041196"/>
              <a:gd name="connsiteY5" fmla="*/ 2060819 h 6564678"/>
              <a:gd name="connsiteX0" fmla="*/ 0 w 6041196"/>
              <a:gd name="connsiteY0" fmla="*/ 2030823 h 6534682"/>
              <a:gd name="connsiteX1" fmla="*/ 412434 w 6041196"/>
              <a:gd name="connsiteY1" fmla="*/ 289634 h 6534682"/>
              <a:gd name="connsiteX2" fmla="*/ 2548906 w 6041196"/>
              <a:gd name="connsiteY2" fmla="*/ 0 h 6534682"/>
              <a:gd name="connsiteX3" fmla="*/ 6041196 w 6041196"/>
              <a:gd name="connsiteY3" fmla="*/ 5544230 h 6534682"/>
              <a:gd name="connsiteX4" fmla="*/ 5198894 w 6041196"/>
              <a:gd name="connsiteY4" fmla="*/ 6534682 h 6534682"/>
              <a:gd name="connsiteX5" fmla="*/ 0 w 6041196"/>
              <a:gd name="connsiteY5" fmla="*/ 2030823 h 6534682"/>
              <a:gd name="connsiteX0" fmla="*/ 0 w 6041196"/>
              <a:gd name="connsiteY0" fmla="*/ 2030823 h 6534682"/>
              <a:gd name="connsiteX1" fmla="*/ 421548 w 6041196"/>
              <a:gd name="connsiteY1" fmla="*/ 311592 h 6534682"/>
              <a:gd name="connsiteX2" fmla="*/ 2548906 w 6041196"/>
              <a:gd name="connsiteY2" fmla="*/ 0 h 6534682"/>
              <a:gd name="connsiteX3" fmla="*/ 6041196 w 6041196"/>
              <a:gd name="connsiteY3" fmla="*/ 5544230 h 6534682"/>
              <a:gd name="connsiteX4" fmla="*/ 5198894 w 6041196"/>
              <a:gd name="connsiteY4" fmla="*/ 6534682 h 6534682"/>
              <a:gd name="connsiteX5" fmla="*/ 0 w 6041196"/>
              <a:gd name="connsiteY5" fmla="*/ 2030823 h 6534682"/>
              <a:gd name="connsiteX0" fmla="*/ 0 w 6041196"/>
              <a:gd name="connsiteY0" fmla="*/ 2030823 h 6534682"/>
              <a:gd name="connsiteX1" fmla="*/ 421548 w 6041196"/>
              <a:gd name="connsiteY1" fmla="*/ 311592 h 6534682"/>
              <a:gd name="connsiteX2" fmla="*/ 2548906 w 6041196"/>
              <a:gd name="connsiteY2" fmla="*/ 0 h 6534682"/>
              <a:gd name="connsiteX3" fmla="*/ 6041196 w 6041196"/>
              <a:gd name="connsiteY3" fmla="*/ 5544230 h 6534682"/>
              <a:gd name="connsiteX4" fmla="*/ 5198894 w 6041196"/>
              <a:gd name="connsiteY4" fmla="*/ 6534682 h 6534682"/>
              <a:gd name="connsiteX5" fmla="*/ 0 w 6041196"/>
              <a:gd name="connsiteY5" fmla="*/ 2030823 h 6534682"/>
              <a:gd name="connsiteX0" fmla="*/ 0 w 6041196"/>
              <a:gd name="connsiteY0" fmla="*/ 2030823 h 6534682"/>
              <a:gd name="connsiteX1" fmla="*/ 421548 w 6041196"/>
              <a:gd name="connsiteY1" fmla="*/ 311592 h 6534682"/>
              <a:gd name="connsiteX2" fmla="*/ 2548906 w 6041196"/>
              <a:gd name="connsiteY2" fmla="*/ 0 h 6534682"/>
              <a:gd name="connsiteX3" fmla="*/ 6041196 w 6041196"/>
              <a:gd name="connsiteY3" fmla="*/ 5544230 h 6534682"/>
              <a:gd name="connsiteX4" fmla="*/ 5198894 w 6041196"/>
              <a:gd name="connsiteY4" fmla="*/ 6534682 h 6534682"/>
              <a:gd name="connsiteX5" fmla="*/ 0 w 6041196"/>
              <a:gd name="connsiteY5" fmla="*/ 2030823 h 6534682"/>
              <a:gd name="connsiteX0" fmla="*/ 0 w 5894012"/>
              <a:gd name="connsiteY0" fmla="*/ 1665989 h 6534682"/>
              <a:gd name="connsiteX1" fmla="*/ 274364 w 5894012"/>
              <a:gd name="connsiteY1" fmla="*/ 311592 h 6534682"/>
              <a:gd name="connsiteX2" fmla="*/ 2401722 w 5894012"/>
              <a:gd name="connsiteY2" fmla="*/ 0 h 6534682"/>
              <a:gd name="connsiteX3" fmla="*/ 5894012 w 5894012"/>
              <a:gd name="connsiteY3" fmla="*/ 5544230 h 6534682"/>
              <a:gd name="connsiteX4" fmla="*/ 5051710 w 5894012"/>
              <a:gd name="connsiteY4" fmla="*/ 6534682 h 6534682"/>
              <a:gd name="connsiteX5" fmla="*/ 0 w 5894012"/>
              <a:gd name="connsiteY5" fmla="*/ 1665989 h 6534682"/>
              <a:gd name="connsiteX0" fmla="*/ 0 w 5894012"/>
              <a:gd name="connsiteY0" fmla="*/ 1665989 h 6534682"/>
              <a:gd name="connsiteX1" fmla="*/ 274364 w 5894012"/>
              <a:gd name="connsiteY1" fmla="*/ 311592 h 6534682"/>
              <a:gd name="connsiteX2" fmla="*/ 2401722 w 5894012"/>
              <a:gd name="connsiteY2" fmla="*/ 0 h 6534682"/>
              <a:gd name="connsiteX3" fmla="*/ 5894012 w 5894012"/>
              <a:gd name="connsiteY3" fmla="*/ 5544230 h 6534682"/>
              <a:gd name="connsiteX4" fmla="*/ 5051710 w 5894012"/>
              <a:gd name="connsiteY4" fmla="*/ 6534682 h 6534682"/>
              <a:gd name="connsiteX5" fmla="*/ 0 w 5894012"/>
              <a:gd name="connsiteY5" fmla="*/ 1665989 h 6534682"/>
              <a:gd name="connsiteX0" fmla="*/ 0 w 5894012"/>
              <a:gd name="connsiteY0" fmla="*/ 1681029 h 6549722"/>
              <a:gd name="connsiteX1" fmla="*/ 274364 w 5894012"/>
              <a:gd name="connsiteY1" fmla="*/ 326632 h 6549722"/>
              <a:gd name="connsiteX2" fmla="*/ 2303654 w 5894012"/>
              <a:gd name="connsiteY2" fmla="*/ 0 h 6549722"/>
              <a:gd name="connsiteX3" fmla="*/ 5894012 w 5894012"/>
              <a:gd name="connsiteY3" fmla="*/ 5559270 h 6549722"/>
              <a:gd name="connsiteX4" fmla="*/ 5051710 w 5894012"/>
              <a:gd name="connsiteY4" fmla="*/ 6549722 h 6549722"/>
              <a:gd name="connsiteX5" fmla="*/ 0 w 5894012"/>
              <a:gd name="connsiteY5" fmla="*/ 1681029 h 6549722"/>
              <a:gd name="connsiteX0" fmla="*/ 0 w 5894012"/>
              <a:gd name="connsiteY0" fmla="*/ 1681029 h 6549722"/>
              <a:gd name="connsiteX1" fmla="*/ 360169 w 5894012"/>
              <a:gd name="connsiteY1" fmla="*/ 209894 h 6549722"/>
              <a:gd name="connsiteX2" fmla="*/ 2303654 w 5894012"/>
              <a:gd name="connsiteY2" fmla="*/ 0 h 6549722"/>
              <a:gd name="connsiteX3" fmla="*/ 5894012 w 5894012"/>
              <a:gd name="connsiteY3" fmla="*/ 5559270 h 6549722"/>
              <a:gd name="connsiteX4" fmla="*/ 5051710 w 5894012"/>
              <a:gd name="connsiteY4" fmla="*/ 6549722 h 6549722"/>
              <a:gd name="connsiteX5" fmla="*/ 0 w 5894012"/>
              <a:gd name="connsiteY5" fmla="*/ 1681029 h 6549722"/>
              <a:gd name="connsiteX0" fmla="*/ 0 w 6157412"/>
              <a:gd name="connsiteY0" fmla="*/ 5342697 h 6549722"/>
              <a:gd name="connsiteX1" fmla="*/ 623569 w 6157412"/>
              <a:gd name="connsiteY1" fmla="*/ 209894 h 6549722"/>
              <a:gd name="connsiteX2" fmla="*/ 2567054 w 6157412"/>
              <a:gd name="connsiteY2" fmla="*/ 0 h 6549722"/>
              <a:gd name="connsiteX3" fmla="*/ 6157412 w 6157412"/>
              <a:gd name="connsiteY3" fmla="*/ 5559270 h 6549722"/>
              <a:gd name="connsiteX4" fmla="*/ 5315110 w 6157412"/>
              <a:gd name="connsiteY4" fmla="*/ 6549722 h 6549722"/>
              <a:gd name="connsiteX5" fmla="*/ 0 w 6157412"/>
              <a:gd name="connsiteY5" fmla="*/ 5342697 h 6549722"/>
              <a:gd name="connsiteX0" fmla="*/ 0 w 5467271"/>
              <a:gd name="connsiteY0" fmla="*/ 5342697 h 6549722"/>
              <a:gd name="connsiteX1" fmla="*/ 623569 w 5467271"/>
              <a:gd name="connsiteY1" fmla="*/ 209894 h 6549722"/>
              <a:gd name="connsiteX2" fmla="*/ 2567054 w 5467271"/>
              <a:gd name="connsiteY2" fmla="*/ 0 h 6549722"/>
              <a:gd name="connsiteX3" fmla="*/ 4427269 w 5467271"/>
              <a:gd name="connsiteY3" fmla="*/ 4886522 h 6549722"/>
              <a:gd name="connsiteX4" fmla="*/ 5315110 w 5467271"/>
              <a:gd name="connsiteY4" fmla="*/ 6549722 h 6549722"/>
              <a:gd name="connsiteX5" fmla="*/ 0 w 5467271"/>
              <a:gd name="connsiteY5" fmla="*/ 5342697 h 6549722"/>
              <a:gd name="connsiteX0" fmla="*/ 0 w 4606070"/>
              <a:gd name="connsiteY0" fmla="*/ 5342697 h 5342697"/>
              <a:gd name="connsiteX1" fmla="*/ 623569 w 4606070"/>
              <a:gd name="connsiteY1" fmla="*/ 209894 h 5342697"/>
              <a:gd name="connsiteX2" fmla="*/ 2567054 w 4606070"/>
              <a:gd name="connsiteY2" fmla="*/ 0 h 5342697"/>
              <a:gd name="connsiteX3" fmla="*/ 4427269 w 4606070"/>
              <a:gd name="connsiteY3" fmla="*/ 4886522 h 5342697"/>
              <a:gd name="connsiteX4" fmla="*/ 4387854 w 4606070"/>
              <a:gd name="connsiteY4" fmla="*/ 4895983 h 5342697"/>
              <a:gd name="connsiteX5" fmla="*/ 0 w 4606070"/>
              <a:gd name="connsiteY5" fmla="*/ 5342697 h 5342697"/>
              <a:gd name="connsiteX0" fmla="*/ 0 w 4606070"/>
              <a:gd name="connsiteY0" fmla="*/ 5342697 h 5342697"/>
              <a:gd name="connsiteX1" fmla="*/ 623569 w 4606070"/>
              <a:gd name="connsiteY1" fmla="*/ 209894 h 5342697"/>
              <a:gd name="connsiteX2" fmla="*/ 2567054 w 4606070"/>
              <a:gd name="connsiteY2" fmla="*/ 0 h 5342697"/>
              <a:gd name="connsiteX3" fmla="*/ 4427269 w 4606070"/>
              <a:gd name="connsiteY3" fmla="*/ 4886522 h 5342697"/>
              <a:gd name="connsiteX4" fmla="*/ 4387854 w 4606070"/>
              <a:gd name="connsiteY4" fmla="*/ 4895983 h 5342697"/>
              <a:gd name="connsiteX5" fmla="*/ 0 w 4606070"/>
              <a:gd name="connsiteY5" fmla="*/ 5342697 h 5342697"/>
              <a:gd name="connsiteX0" fmla="*/ 0 w 4427269"/>
              <a:gd name="connsiteY0" fmla="*/ 5342697 h 5775925"/>
              <a:gd name="connsiteX1" fmla="*/ 623569 w 4427269"/>
              <a:gd name="connsiteY1" fmla="*/ 209894 h 5775925"/>
              <a:gd name="connsiteX2" fmla="*/ 2567054 w 4427269"/>
              <a:gd name="connsiteY2" fmla="*/ 0 h 5775925"/>
              <a:gd name="connsiteX3" fmla="*/ 4427269 w 4427269"/>
              <a:gd name="connsiteY3" fmla="*/ 4886522 h 5775925"/>
              <a:gd name="connsiteX4" fmla="*/ 0 w 4427269"/>
              <a:gd name="connsiteY4" fmla="*/ 5342697 h 5775925"/>
              <a:gd name="connsiteX0" fmla="*/ 0 w 4427269"/>
              <a:gd name="connsiteY0" fmla="*/ 5342697 h 5342697"/>
              <a:gd name="connsiteX1" fmla="*/ 623569 w 4427269"/>
              <a:gd name="connsiteY1" fmla="*/ 209894 h 5342697"/>
              <a:gd name="connsiteX2" fmla="*/ 2567054 w 4427269"/>
              <a:gd name="connsiteY2" fmla="*/ 0 h 5342697"/>
              <a:gd name="connsiteX3" fmla="*/ 4427269 w 4427269"/>
              <a:gd name="connsiteY3" fmla="*/ 4886522 h 5342697"/>
              <a:gd name="connsiteX4" fmla="*/ 0 w 4427269"/>
              <a:gd name="connsiteY4" fmla="*/ 5342697 h 5342697"/>
              <a:gd name="connsiteX0" fmla="*/ 0 w 4427269"/>
              <a:gd name="connsiteY0" fmla="*/ 5298127 h 5298127"/>
              <a:gd name="connsiteX1" fmla="*/ 623569 w 4427269"/>
              <a:gd name="connsiteY1" fmla="*/ 165324 h 5298127"/>
              <a:gd name="connsiteX2" fmla="*/ 2156668 w 4427269"/>
              <a:gd name="connsiteY2" fmla="*/ 0 h 5298127"/>
              <a:gd name="connsiteX3" fmla="*/ 4427269 w 4427269"/>
              <a:gd name="connsiteY3" fmla="*/ 4841952 h 5298127"/>
              <a:gd name="connsiteX4" fmla="*/ 0 w 4427269"/>
              <a:gd name="connsiteY4" fmla="*/ 5298127 h 5298127"/>
              <a:gd name="connsiteX0" fmla="*/ 0 w 3407438"/>
              <a:gd name="connsiteY0" fmla="*/ 5298127 h 5298127"/>
              <a:gd name="connsiteX1" fmla="*/ 623569 w 3407438"/>
              <a:gd name="connsiteY1" fmla="*/ 165324 h 5298127"/>
              <a:gd name="connsiteX2" fmla="*/ 2156668 w 3407438"/>
              <a:gd name="connsiteY2" fmla="*/ 0 h 5298127"/>
              <a:gd name="connsiteX3" fmla="*/ 3407438 w 3407438"/>
              <a:gd name="connsiteY3" fmla="*/ 4952835 h 5298127"/>
              <a:gd name="connsiteX4" fmla="*/ 0 w 3407438"/>
              <a:gd name="connsiteY4" fmla="*/ 5298127 h 5298127"/>
              <a:gd name="connsiteX0" fmla="*/ 0 w 3321824"/>
              <a:gd name="connsiteY0" fmla="*/ 5274187 h 5274187"/>
              <a:gd name="connsiteX1" fmla="*/ 537955 w 3321824"/>
              <a:gd name="connsiteY1" fmla="*/ 165324 h 5274187"/>
              <a:gd name="connsiteX2" fmla="*/ 2071054 w 3321824"/>
              <a:gd name="connsiteY2" fmla="*/ 0 h 5274187"/>
              <a:gd name="connsiteX3" fmla="*/ 3321824 w 3321824"/>
              <a:gd name="connsiteY3" fmla="*/ 4952835 h 5274187"/>
              <a:gd name="connsiteX4" fmla="*/ 0 w 3321824"/>
              <a:gd name="connsiteY4" fmla="*/ 5274187 h 5274187"/>
              <a:gd name="connsiteX0" fmla="*/ 0 w 3321824"/>
              <a:gd name="connsiteY0" fmla="*/ 5254481 h 5254481"/>
              <a:gd name="connsiteX1" fmla="*/ 537955 w 3321824"/>
              <a:gd name="connsiteY1" fmla="*/ 145618 h 5254481"/>
              <a:gd name="connsiteX2" fmla="*/ 1945120 w 3321824"/>
              <a:gd name="connsiteY2" fmla="*/ 0 h 5254481"/>
              <a:gd name="connsiteX3" fmla="*/ 3321824 w 3321824"/>
              <a:gd name="connsiteY3" fmla="*/ 4933129 h 5254481"/>
              <a:gd name="connsiteX4" fmla="*/ 0 w 3321824"/>
              <a:gd name="connsiteY4" fmla="*/ 5254481 h 5254481"/>
              <a:gd name="connsiteX0" fmla="*/ 0 w 3424747"/>
              <a:gd name="connsiteY0" fmla="*/ 5254481 h 5254481"/>
              <a:gd name="connsiteX1" fmla="*/ 537955 w 3424747"/>
              <a:gd name="connsiteY1" fmla="*/ 145618 h 5254481"/>
              <a:gd name="connsiteX2" fmla="*/ 1945120 w 3424747"/>
              <a:gd name="connsiteY2" fmla="*/ 0 h 5254481"/>
              <a:gd name="connsiteX3" fmla="*/ 3424747 w 3424747"/>
              <a:gd name="connsiteY3" fmla="*/ 4923550 h 5254481"/>
              <a:gd name="connsiteX4" fmla="*/ 0 w 3424747"/>
              <a:gd name="connsiteY4" fmla="*/ 5254481 h 5254481"/>
              <a:gd name="connsiteX0" fmla="*/ 0 w 3424747"/>
              <a:gd name="connsiteY0" fmla="*/ 5254481 h 5254481"/>
              <a:gd name="connsiteX1" fmla="*/ 671809 w 3424747"/>
              <a:gd name="connsiteY1" fmla="*/ 125176 h 5254481"/>
              <a:gd name="connsiteX2" fmla="*/ 1945120 w 3424747"/>
              <a:gd name="connsiteY2" fmla="*/ 0 h 5254481"/>
              <a:gd name="connsiteX3" fmla="*/ 3424747 w 3424747"/>
              <a:gd name="connsiteY3" fmla="*/ 4923550 h 5254481"/>
              <a:gd name="connsiteX4" fmla="*/ 0 w 3424747"/>
              <a:gd name="connsiteY4" fmla="*/ 5254481 h 5254481"/>
              <a:gd name="connsiteX0" fmla="*/ 0 w 3684538"/>
              <a:gd name="connsiteY0" fmla="*/ 5294630 h 5294630"/>
              <a:gd name="connsiteX1" fmla="*/ 931600 w 3684538"/>
              <a:gd name="connsiteY1" fmla="*/ 125176 h 5294630"/>
              <a:gd name="connsiteX2" fmla="*/ 2204911 w 3684538"/>
              <a:gd name="connsiteY2" fmla="*/ 0 h 5294630"/>
              <a:gd name="connsiteX3" fmla="*/ 3684538 w 3684538"/>
              <a:gd name="connsiteY3" fmla="*/ 4923550 h 5294630"/>
              <a:gd name="connsiteX4" fmla="*/ 0 w 3684538"/>
              <a:gd name="connsiteY4" fmla="*/ 5294630 h 5294630"/>
              <a:gd name="connsiteX0" fmla="*/ 0 w 3684538"/>
              <a:gd name="connsiteY0" fmla="*/ 6328229 h 6328229"/>
              <a:gd name="connsiteX1" fmla="*/ 931600 w 3684538"/>
              <a:gd name="connsiteY1" fmla="*/ 1158775 h 6328229"/>
              <a:gd name="connsiteX2" fmla="*/ 1944961 w 3684538"/>
              <a:gd name="connsiteY2" fmla="*/ 0 h 6328229"/>
              <a:gd name="connsiteX3" fmla="*/ 3684538 w 3684538"/>
              <a:gd name="connsiteY3" fmla="*/ 5957149 h 6328229"/>
              <a:gd name="connsiteX4" fmla="*/ 0 w 3684538"/>
              <a:gd name="connsiteY4" fmla="*/ 6328229 h 6328229"/>
              <a:gd name="connsiteX0" fmla="*/ 0 w 3684538"/>
              <a:gd name="connsiteY0" fmla="*/ 6348486 h 6348486"/>
              <a:gd name="connsiteX1" fmla="*/ 1124357 w 3684538"/>
              <a:gd name="connsiteY1" fmla="*/ 0 h 6348486"/>
              <a:gd name="connsiteX2" fmla="*/ 1944961 w 3684538"/>
              <a:gd name="connsiteY2" fmla="*/ 20257 h 6348486"/>
              <a:gd name="connsiteX3" fmla="*/ 3684538 w 3684538"/>
              <a:gd name="connsiteY3" fmla="*/ 5977406 h 6348486"/>
              <a:gd name="connsiteX4" fmla="*/ 0 w 3684538"/>
              <a:gd name="connsiteY4" fmla="*/ 6348486 h 6348486"/>
              <a:gd name="connsiteX0" fmla="*/ 0 w 3684538"/>
              <a:gd name="connsiteY0" fmla="*/ 6348486 h 6348486"/>
              <a:gd name="connsiteX1" fmla="*/ 1124357 w 3684538"/>
              <a:gd name="connsiteY1" fmla="*/ 0 h 6348486"/>
              <a:gd name="connsiteX2" fmla="*/ 1944961 w 3684538"/>
              <a:gd name="connsiteY2" fmla="*/ 20257 h 6348486"/>
              <a:gd name="connsiteX3" fmla="*/ 3684538 w 3684538"/>
              <a:gd name="connsiteY3" fmla="*/ 5977406 h 6348486"/>
              <a:gd name="connsiteX4" fmla="*/ 0 w 3684538"/>
              <a:gd name="connsiteY4" fmla="*/ 6348486 h 6348486"/>
              <a:gd name="connsiteX0" fmla="*/ 0 w 3684538"/>
              <a:gd name="connsiteY0" fmla="*/ 6802547 h 6802547"/>
              <a:gd name="connsiteX1" fmla="*/ 1124357 w 3684538"/>
              <a:gd name="connsiteY1" fmla="*/ 454061 h 6802547"/>
              <a:gd name="connsiteX2" fmla="*/ 1552197 w 3684538"/>
              <a:gd name="connsiteY2" fmla="*/ 515996 h 6802547"/>
              <a:gd name="connsiteX3" fmla="*/ 1944961 w 3684538"/>
              <a:gd name="connsiteY3" fmla="*/ 474318 h 6802547"/>
              <a:gd name="connsiteX4" fmla="*/ 3684538 w 3684538"/>
              <a:gd name="connsiteY4" fmla="*/ 6431467 h 6802547"/>
              <a:gd name="connsiteX5" fmla="*/ 0 w 3684538"/>
              <a:gd name="connsiteY5" fmla="*/ 6802547 h 6802547"/>
              <a:gd name="connsiteX0" fmla="*/ 0 w 3684538"/>
              <a:gd name="connsiteY0" fmla="*/ 6803869 h 6803869"/>
              <a:gd name="connsiteX1" fmla="*/ 1124357 w 3684538"/>
              <a:gd name="connsiteY1" fmla="*/ 455383 h 6803869"/>
              <a:gd name="connsiteX2" fmla="*/ 1552197 w 3684538"/>
              <a:gd name="connsiteY2" fmla="*/ 517318 h 6803869"/>
              <a:gd name="connsiteX3" fmla="*/ 1944961 w 3684538"/>
              <a:gd name="connsiteY3" fmla="*/ 475640 h 6803869"/>
              <a:gd name="connsiteX4" fmla="*/ 3684538 w 3684538"/>
              <a:gd name="connsiteY4" fmla="*/ 6432789 h 6803869"/>
              <a:gd name="connsiteX5" fmla="*/ 0 w 3684538"/>
              <a:gd name="connsiteY5" fmla="*/ 6803869 h 6803869"/>
              <a:gd name="connsiteX0" fmla="*/ 0 w 3684538"/>
              <a:gd name="connsiteY0" fmla="*/ 6758359 h 6758359"/>
              <a:gd name="connsiteX1" fmla="*/ 1124357 w 3684538"/>
              <a:gd name="connsiteY1" fmla="*/ 409873 h 6758359"/>
              <a:gd name="connsiteX2" fmla="*/ 1552197 w 3684538"/>
              <a:gd name="connsiteY2" fmla="*/ 471808 h 6758359"/>
              <a:gd name="connsiteX3" fmla="*/ 1944961 w 3684538"/>
              <a:gd name="connsiteY3" fmla="*/ 430130 h 6758359"/>
              <a:gd name="connsiteX4" fmla="*/ 3684538 w 3684538"/>
              <a:gd name="connsiteY4" fmla="*/ 6387279 h 6758359"/>
              <a:gd name="connsiteX5" fmla="*/ 0 w 3684538"/>
              <a:gd name="connsiteY5" fmla="*/ 6758359 h 6758359"/>
              <a:gd name="connsiteX0" fmla="*/ 0 w 3684538"/>
              <a:gd name="connsiteY0" fmla="*/ 6348486 h 6348486"/>
              <a:gd name="connsiteX1" fmla="*/ 1124357 w 3684538"/>
              <a:gd name="connsiteY1" fmla="*/ 0 h 6348486"/>
              <a:gd name="connsiteX2" fmla="*/ 1552197 w 3684538"/>
              <a:gd name="connsiteY2" fmla="*/ 61935 h 6348486"/>
              <a:gd name="connsiteX3" fmla="*/ 1944961 w 3684538"/>
              <a:gd name="connsiteY3" fmla="*/ 20257 h 6348486"/>
              <a:gd name="connsiteX4" fmla="*/ 3684538 w 3684538"/>
              <a:gd name="connsiteY4" fmla="*/ 5977406 h 6348486"/>
              <a:gd name="connsiteX5" fmla="*/ 0 w 3684538"/>
              <a:gd name="connsiteY5" fmla="*/ 6348486 h 6348486"/>
              <a:gd name="connsiteX0" fmla="*/ 0 w 3684538"/>
              <a:gd name="connsiteY0" fmla="*/ 6348486 h 6348486"/>
              <a:gd name="connsiteX1" fmla="*/ 1124357 w 3684538"/>
              <a:gd name="connsiteY1" fmla="*/ 0 h 6348486"/>
              <a:gd name="connsiteX2" fmla="*/ 1347608 w 3684538"/>
              <a:gd name="connsiteY2" fmla="*/ 40878 h 6348486"/>
              <a:gd name="connsiteX3" fmla="*/ 1552197 w 3684538"/>
              <a:gd name="connsiteY3" fmla="*/ 61935 h 6348486"/>
              <a:gd name="connsiteX4" fmla="*/ 1944961 w 3684538"/>
              <a:gd name="connsiteY4" fmla="*/ 20257 h 6348486"/>
              <a:gd name="connsiteX5" fmla="*/ 3684538 w 3684538"/>
              <a:gd name="connsiteY5" fmla="*/ 5977406 h 6348486"/>
              <a:gd name="connsiteX6" fmla="*/ 0 w 3684538"/>
              <a:gd name="connsiteY6" fmla="*/ 6348486 h 6348486"/>
              <a:gd name="connsiteX0" fmla="*/ 0 w 3684538"/>
              <a:gd name="connsiteY0" fmla="*/ 6348486 h 6348486"/>
              <a:gd name="connsiteX1" fmla="*/ 1124357 w 3684538"/>
              <a:gd name="connsiteY1" fmla="*/ 0 h 6348486"/>
              <a:gd name="connsiteX2" fmla="*/ 1344275 w 3684538"/>
              <a:gd name="connsiteY2" fmla="*/ 65622 h 6348486"/>
              <a:gd name="connsiteX3" fmla="*/ 1552197 w 3684538"/>
              <a:gd name="connsiteY3" fmla="*/ 61935 h 6348486"/>
              <a:gd name="connsiteX4" fmla="*/ 1944961 w 3684538"/>
              <a:gd name="connsiteY4" fmla="*/ 20257 h 6348486"/>
              <a:gd name="connsiteX5" fmla="*/ 3684538 w 3684538"/>
              <a:gd name="connsiteY5" fmla="*/ 5977406 h 6348486"/>
              <a:gd name="connsiteX6" fmla="*/ 0 w 3684538"/>
              <a:gd name="connsiteY6" fmla="*/ 6348486 h 634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4538" h="6348486">
                <a:moveTo>
                  <a:pt x="0" y="6348486"/>
                </a:moveTo>
                <a:lnTo>
                  <a:pt x="1124357" y="0"/>
                </a:lnTo>
                <a:lnTo>
                  <a:pt x="1344275" y="65622"/>
                </a:lnTo>
                <a:lnTo>
                  <a:pt x="1552197" y="61935"/>
                </a:lnTo>
                <a:lnTo>
                  <a:pt x="1944961" y="20257"/>
                </a:lnTo>
                <a:lnTo>
                  <a:pt x="3684538" y="5977406"/>
                </a:lnTo>
                <a:lnTo>
                  <a:pt x="0" y="6348486"/>
                </a:lnTo>
                <a:close/>
              </a:path>
            </a:pathLst>
          </a:custGeom>
          <a:gradFill>
            <a:gsLst>
              <a:gs pos="100000">
                <a:schemeClr val="accent1">
                  <a:lumMod val="0"/>
                  <a:lumOff val="100000"/>
                </a:schemeClr>
              </a:gs>
              <a:gs pos="20000">
                <a:srgbClr val="B5CE88"/>
              </a:gs>
            </a:gsLst>
            <a:lin ang="5400000" scaled="1"/>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037"/>
            <a:endParaRPr lang="en-US" dirty="0">
              <a:solidFill>
                <a:srgbClr val="173D65"/>
              </a:solidFill>
            </a:endParaRPr>
          </a:p>
        </p:txBody>
      </p:sp>
      <p:sp>
        <p:nvSpPr>
          <p:cNvPr id="44" name="Oval 43"/>
          <p:cNvSpPr>
            <a:spLocks noChangeAspect="1"/>
          </p:cNvSpPr>
          <p:nvPr/>
        </p:nvSpPr>
        <p:spPr>
          <a:xfrm rot="16490419">
            <a:off x="583117" y="1424712"/>
            <a:ext cx="3120112" cy="3291840"/>
          </a:xfrm>
          <a:prstGeom prst="ellipse">
            <a:avLst/>
          </a:prstGeom>
          <a:solidFill>
            <a:srgbClr val="F1D290">
              <a:alpha val="42000"/>
            </a:srgbClr>
          </a:solidFill>
          <a:ln>
            <a:solidFill>
              <a:srgbClr val="060F18"/>
            </a:solidFill>
          </a:ln>
        </p:spPr>
        <p:style>
          <a:lnRef idx="2">
            <a:schemeClr val="accent1">
              <a:shade val="50000"/>
            </a:schemeClr>
          </a:lnRef>
          <a:fillRef idx="1">
            <a:schemeClr val="accent1"/>
          </a:fillRef>
          <a:effectRef idx="0">
            <a:schemeClr val="accent1"/>
          </a:effectRef>
          <a:fontRef idx="minor">
            <a:schemeClr val="lt1"/>
          </a:fontRef>
        </p:style>
        <p:txBody>
          <a:bodyPr lIns="91411" tIns="45707" rIns="91411" bIns="45707" anchor="ctr"/>
          <a:lstStyle/>
          <a:p>
            <a:pPr algn="ctr" defTabSz="457037">
              <a:defRPr/>
            </a:pPr>
            <a:endParaRPr lang="en-US" dirty="0">
              <a:solidFill>
                <a:srgbClr val="060F18"/>
              </a:solidFill>
              <a:latin typeface="Arial Narrow" panose="020B0606020202030204" pitchFamily="34" charset="0"/>
            </a:endParaRPr>
          </a:p>
        </p:txBody>
      </p:sp>
      <p:cxnSp>
        <p:nvCxnSpPr>
          <p:cNvPr id="45" name="Straight Connector 44"/>
          <p:cNvCxnSpPr/>
          <p:nvPr/>
        </p:nvCxnSpPr>
        <p:spPr>
          <a:xfrm flipV="1">
            <a:off x="2216527" y="2666506"/>
            <a:ext cx="1498570" cy="443095"/>
          </a:xfrm>
          <a:prstGeom prst="line">
            <a:avLst/>
          </a:prstGeom>
          <a:ln>
            <a:solidFill>
              <a:srgbClr val="060F1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7"/>
          </p:cNvCxnSpPr>
          <p:nvPr/>
        </p:nvCxnSpPr>
        <p:spPr>
          <a:xfrm>
            <a:off x="1076563" y="1873236"/>
            <a:ext cx="1139964" cy="1236365"/>
          </a:xfrm>
          <a:prstGeom prst="line">
            <a:avLst/>
          </a:prstGeom>
          <a:ln>
            <a:solidFill>
              <a:srgbClr val="060F18"/>
            </a:solidFill>
          </a:ln>
        </p:spPr>
        <p:style>
          <a:lnRef idx="1">
            <a:schemeClr val="accent1"/>
          </a:lnRef>
          <a:fillRef idx="0">
            <a:schemeClr val="accent1"/>
          </a:fillRef>
          <a:effectRef idx="0">
            <a:schemeClr val="accent1"/>
          </a:effectRef>
          <a:fontRef idx="minor">
            <a:schemeClr val="tx1"/>
          </a:fontRef>
        </p:style>
      </p:cxnSp>
      <p:sp>
        <p:nvSpPr>
          <p:cNvPr id="47" name="TextBox 11"/>
          <p:cNvSpPr txBox="1">
            <a:spLocks noChangeArrowheads="1"/>
          </p:cNvSpPr>
          <p:nvPr/>
        </p:nvSpPr>
        <p:spPr bwMode="auto">
          <a:xfrm rot="21598799">
            <a:off x="674125" y="3114343"/>
            <a:ext cx="1295401" cy="307750"/>
          </a:xfrm>
          <a:prstGeom prst="rect">
            <a:avLst/>
          </a:prstGeom>
          <a:noFill/>
          <a:ln w="9525">
            <a:noFill/>
            <a:miter lim="800000"/>
            <a:headEnd/>
            <a:tailEnd/>
          </a:ln>
        </p:spPr>
        <p:txBody>
          <a:bodyPr lIns="91411" tIns="45707" rIns="91411" bIns="45707">
            <a:spAutoFit/>
          </a:bodyPr>
          <a:lstStyle/>
          <a:p>
            <a:pPr defTabSz="457037"/>
            <a:r>
              <a:rPr lang="en-US" sz="1400" dirty="0">
                <a:solidFill>
                  <a:srgbClr val="060F18"/>
                </a:solidFill>
                <a:latin typeface="Arial Narrow" panose="020B0606020202030204" pitchFamily="34" charset="0"/>
                <a:ea typeface="ヒラギノ角ゴ Pro W3" pitchFamily="-111" charset="-128"/>
              </a:rPr>
              <a:t>Aggressive</a:t>
            </a:r>
          </a:p>
        </p:txBody>
      </p:sp>
      <p:sp>
        <p:nvSpPr>
          <p:cNvPr id="48" name="TextBox 12"/>
          <p:cNvSpPr txBox="1">
            <a:spLocks noChangeArrowheads="1"/>
          </p:cNvSpPr>
          <p:nvPr/>
        </p:nvSpPr>
        <p:spPr bwMode="auto">
          <a:xfrm rot="21598799">
            <a:off x="1969798" y="2162579"/>
            <a:ext cx="1295401" cy="307750"/>
          </a:xfrm>
          <a:prstGeom prst="rect">
            <a:avLst/>
          </a:prstGeom>
          <a:noFill/>
          <a:ln w="9525">
            <a:noFill/>
            <a:miter lim="800000"/>
            <a:headEnd/>
            <a:tailEnd/>
          </a:ln>
        </p:spPr>
        <p:txBody>
          <a:bodyPr lIns="91411" tIns="45707" rIns="91411" bIns="45707">
            <a:spAutoFit/>
          </a:bodyPr>
          <a:lstStyle/>
          <a:p>
            <a:pPr defTabSz="457037"/>
            <a:r>
              <a:rPr lang="en-US" sz="1400" dirty="0">
                <a:solidFill>
                  <a:srgbClr val="060F18"/>
                </a:solidFill>
                <a:latin typeface="Arial Narrow" panose="020B0606020202030204" pitchFamily="34" charset="0"/>
                <a:ea typeface="ヒラギノ角ゴ Pro W3" pitchFamily="-111" charset="-128"/>
              </a:rPr>
              <a:t>Moderate</a:t>
            </a:r>
          </a:p>
        </p:txBody>
      </p:sp>
      <p:sp>
        <p:nvSpPr>
          <p:cNvPr id="49" name="TextBox 13"/>
          <p:cNvSpPr txBox="1">
            <a:spLocks noChangeArrowheads="1"/>
          </p:cNvSpPr>
          <p:nvPr/>
        </p:nvSpPr>
        <p:spPr bwMode="auto">
          <a:xfrm rot="21598799">
            <a:off x="2019730" y="3741432"/>
            <a:ext cx="1368120" cy="307750"/>
          </a:xfrm>
          <a:prstGeom prst="rect">
            <a:avLst/>
          </a:prstGeom>
          <a:noFill/>
          <a:ln w="9525">
            <a:noFill/>
            <a:miter lim="800000"/>
            <a:headEnd/>
            <a:tailEnd/>
          </a:ln>
        </p:spPr>
        <p:txBody>
          <a:bodyPr wrap="square" lIns="91411" tIns="45707" rIns="91411" bIns="45707">
            <a:spAutoFit/>
          </a:bodyPr>
          <a:lstStyle/>
          <a:p>
            <a:pPr defTabSz="457037"/>
            <a:r>
              <a:rPr lang="en-US" sz="1400" dirty="0">
                <a:solidFill>
                  <a:srgbClr val="060F18"/>
                </a:solidFill>
                <a:latin typeface="Arial Narrow" panose="020B0606020202030204" pitchFamily="34" charset="0"/>
                <a:ea typeface="ヒラギノ角ゴ Pro W3" pitchFamily="-111" charset="-128"/>
              </a:rPr>
              <a:t>Conservative</a:t>
            </a:r>
          </a:p>
        </p:txBody>
      </p:sp>
      <p:cxnSp>
        <p:nvCxnSpPr>
          <p:cNvPr id="50" name="Straight Connector 49"/>
          <p:cNvCxnSpPr/>
          <p:nvPr/>
        </p:nvCxnSpPr>
        <p:spPr>
          <a:xfrm flipH="1" flipV="1">
            <a:off x="2216527" y="3109601"/>
            <a:ext cx="1464946" cy="496725"/>
          </a:xfrm>
          <a:prstGeom prst="line">
            <a:avLst/>
          </a:prstGeom>
          <a:ln w="28575" cmpd="sng">
            <a:solidFill>
              <a:srgbClr val="060F1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2216527" y="2808591"/>
            <a:ext cx="1533936" cy="296495"/>
          </a:xfrm>
          <a:prstGeom prst="line">
            <a:avLst/>
          </a:prstGeom>
          <a:ln w="28575" cmpd="sng">
            <a:solidFill>
              <a:srgbClr val="060F1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492720" y="3109601"/>
            <a:ext cx="723807" cy="1395240"/>
          </a:xfrm>
          <a:prstGeom prst="line">
            <a:avLst/>
          </a:prstGeom>
          <a:ln>
            <a:solidFill>
              <a:srgbClr val="060F18"/>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69049" y="4526366"/>
            <a:ext cx="6688951" cy="1569634"/>
          </a:xfrm>
          <a:prstGeom prst="rect">
            <a:avLst/>
          </a:prstGeom>
          <a:noFill/>
        </p:spPr>
        <p:txBody>
          <a:bodyPr wrap="square" lIns="91411" tIns="45707" rIns="91411" bIns="45707" rtlCol="0">
            <a:spAutoFit/>
          </a:bodyPr>
          <a:lstStyle/>
          <a:p>
            <a:pPr defTabSz="457037"/>
            <a:endParaRPr lang="en-US" sz="1100" u="sng" dirty="0">
              <a:solidFill>
                <a:srgbClr val="060F18"/>
              </a:solidFill>
              <a:latin typeface="Arial Narrow" panose="020B0606020202030204" pitchFamily="34" charset="0"/>
              <a:ea typeface="ヒラギノ角ゴ Pro W3" pitchFamily="-111" charset="-128"/>
            </a:endParaRPr>
          </a:p>
          <a:p>
            <a:pPr defTabSz="457037"/>
            <a:endParaRPr lang="en-US" sz="1100" u="sng" dirty="0">
              <a:solidFill>
                <a:srgbClr val="060F18"/>
              </a:solidFill>
              <a:latin typeface="Arial Narrow" panose="020B0606020202030204" pitchFamily="34" charset="0"/>
              <a:ea typeface="ヒラギノ角ゴ Pro W3" pitchFamily="-111" charset="-128"/>
            </a:endParaRPr>
          </a:p>
          <a:p>
            <a:pPr defTabSz="457037"/>
            <a:r>
              <a:rPr lang="en-US" sz="1100" u="sng" dirty="0">
                <a:solidFill>
                  <a:srgbClr val="060F18"/>
                </a:solidFill>
                <a:latin typeface="Arial Narrow" panose="020B0606020202030204" pitchFamily="34" charset="0"/>
                <a:ea typeface="ヒラギノ角ゴ Pro W3" pitchFamily="-111" charset="-128"/>
              </a:rPr>
              <a:t>Typical portfolio assets</a:t>
            </a:r>
            <a:r>
              <a:rPr lang="en-US" sz="1100" dirty="0">
                <a:solidFill>
                  <a:srgbClr val="060F18"/>
                </a:solidFill>
                <a:latin typeface="Arial Narrow" panose="020B0606020202030204" pitchFamily="34" charset="0"/>
                <a:ea typeface="ヒラギノ角ゴ Pro W3" pitchFamily="-111" charset="-128"/>
              </a:rPr>
              <a:t>:</a:t>
            </a:r>
          </a:p>
          <a:p>
            <a:pPr defTabSz="457037"/>
            <a:r>
              <a:rPr lang="en-US" sz="1050" b="1" dirty="0">
                <a:solidFill>
                  <a:srgbClr val="060F18"/>
                </a:solidFill>
                <a:latin typeface="Arial Narrow" panose="020B0606020202030204" pitchFamily="34" charset="0"/>
                <a:ea typeface="ヒラギノ角ゴ Pro W3" pitchFamily="-111" charset="-128"/>
              </a:rPr>
              <a:t>Aggressive</a:t>
            </a:r>
            <a:r>
              <a:rPr lang="en-US" sz="1050" dirty="0">
                <a:solidFill>
                  <a:srgbClr val="060F18"/>
                </a:solidFill>
                <a:latin typeface="Arial Narrow" panose="020B0606020202030204" pitchFamily="34" charset="0"/>
                <a:ea typeface="ヒラギノ角ゴ Pro W3" pitchFamily="-111" charset="-128"/>
              </a:rPr>
              <a:t>-assets positioned for significant growth with the acceptance of the risk of loss of principal</a:t>
            </a:r>
          </a:p>
          <a:p>
            <a:pPr defTabSz="457037"/>
            <a:endParaRPr lang="en-US" sz="1050" b="1" dirty="0">
              <a:solidFill>
                <a:srgbClr val="060F18"/>
              </a:solidFill>
              <a:latin typeface="Arial Narrow" panose="020B0606020202030204" pitchFamily="34" charset="0"/>
              <a:ea typeface="ヒラギノ角ゴ Pro W3" pitchFamily="-111" charset="-128"/>
            </a:endParaRPr>
          </a:p>
          <a:p>
            <a:pPr defTabSz="457037"/>
            <a:r>
              <a:rPr lang="en-US" sz="1050" b="1" dirty="0">
                <a:solidFill>
                  <a:srgbClr val="060F18"/>
                </a:solidFill>
                <a:latin typeface="Arial Narrow" panose="020B0606020202030204" pitchFamily="34" charset="0"/>
                <a:ea typeface="ヒラギノ角ゴ Pro W3" pitchFamily="-111" charset="-128"/>
              </a:rPr>
              <a:t>Moderate</a:t>
            </a:r>
            <a:r>
              <a:rPr lang="en-US" sz="1050" dirty="0">
                <a:solidFill>
                  <a:srgbClr val="060F18"/>
                </a:solidFill>
                <a:latin typeface="Arial Narrow" panose="020B0606020202030204" pitchFamily="34" charset="0"/>
                <a:ea typeface="ヒラギノ角ゴ Pro W3" pitchFamily="-111" charset="-128"/>
              </a:rPr>
              <a:t>-assets positioned for some growth with the acceptance of some downside risk</a:t>
            </a:r>
          </a:p>
          <a:p>
            <a:pPr defTabSz="457037"/>
            <a:endParaRPr lang="en-US" sz="1050" b="1" dirty="0">
              <a:solidFill>
                <a:srgbClr val="060F18"/>
              </a:solidFill>
              <a:latin typeface="Arial Narrow" panose="020B0606020202030204" pitchFamily="34" charset="0"/>
              <a:ea typeface="ヒラギノ角ゴ Pro W3" pitchFamily="-111" charset="-128"/>
            </a:endParaRPr>
          </a:p>
          <a:p>
            <a:pPr defTabSz="457037"/>
            <a:r>
              <a:rPr lang="en-US" sz="1050" b="1" dirty="0">
                <a:solidFill>
                  <a:srgbClr val="060F18"/>
                </a:solidFill>
                <a:latin typeface="Arial Narrow" panose="020B0606020202030204" pitchFamily="34" charset="0"/>
                <a:ea typeface="ヒラギノ角ゴ Pro W3" pitchFamily="-111" charset="-128"/>
              </a:rPr>
              <a:t>Conservative</a:t>
            </a:r>
            <a:r>
              <a:rPr lang="en-US" sz="1050" dirty="0">
                <a:solidFill>
                  <a:srgbClr val="060F18"/>
                </a:solidFill>
                <a:latin typeface="Arial Narrow" panose="020B0606020202030204" pitchFamily="34" charset="0"/>
                <a:ea typeface="ヒラギノ角ゴ Pro W3" pitchFamily="-111" charset="-128"/>
              </a:rPr>
              <a:t>--assets positioned for conservation of principal—often with guarantees</a:t>
            </a:r>
          </a:p>
          <a:p>
            <a:pPr defTabSz="457037"/>
            <a:endParaRPr lang="en-US" sz="1050" dirty="0">
              <a:solidFill>
                <a:srgbClr val="060F18"/>
              </a:solidFill>
              <a:latin typeface="Arial Narrow" panose="020B0606020202030204" pitchFamily="34" charset="0"/>
              <a:ea typeface="ヒラギノ角ゴ Pro W3" pitchFamily="-111" charset="-128"/>
            </a:endParaRPr>
          </a:p>
        </p:txBody>
      </p:sp>
      <p:sp>
        <p:nvSpPr>
          <p:cNvPr id="54" name="Rectangle 53"/>
          <p:cNvSpPr/>
          <p:nvPr/>
        </p:nvSpPr>
        <p:spPr>
          <a:xfrm>
            <a:off x="5154629" y="2805493"/>
            <a:ext cx="3574938" cy="1138773"/>
          </a:xfrm>
          <a:prstGeom prst="rect">
            <a:avLst/>
          </a:prstGeom>
        </p:spPr>
        <p:txBody>
          <a:bodyPr wrap="square">
            <a:spAutoFit/>
          </a:bodyPr>
          <a:lstStyle/>
          <a:p>
            <a:pPr algn="ctr" defTabSz="457200"/>
            <a:r>
              <a:rPr lang="en-US" sz="2800" b="1" cap="small" dirty="0">
                <a:solidFill>
                  <a:srgbClr val="060F18"/>
                </a:solidFill>
                <a:latin typeface="Arial Narrow" panose="020B0606020202030204" pitchFamily="34" charset="0"/>
                <a:ea typeface="ヒラギノ角ゴ Pro W3" pitchFamily="-111" charset="-128"/>
                <a:cs typeface="Arial" panose="020B0604020202020204" pitchFamily="34" charset="0"/>
              </a:rPr>
              <a:t>LIFETIME</a:t>
            </a:r>
            <a:r>
              <a:rPr lang="en-US" sz="2400" b="1" cap="small" dirty="0">
                <a:solidFill>
                  <a:srgbClr val="060F18"/>
                </a:solidFill>
                <a:latin typeface="Arial Narrow" panose="020B0606020202030204" pitchFamily="34" charset="0"/>
                <a:ea typeface="ヒラギノ角ゴ Pro W3" pitchFamily="-111" charset="-128"/>
                <a:cs typeface="Arial" panose="020B0604020202020204" pitchFamily="34" charset="0"/>
              </a:rPr>
              <a:t> </a:t>
            </a:r>
          </a:p>
          <a:p>
            <a:pPr algn="ctr" defTabSz="457200"/>
            <a:r>
              <a:rPr lang="en-US" sz="2000" b="1" cap="small" dirty="0">
                <a:solidFill>
                  <a:srgbClr val="060F18"/>
                </a:solidFill>
                <a:latin typeface="Arial Narrow" panose="020B0606020202030204" pitchFamily="34" charset="0"/>
                <a:ea typeface="ヒラギノ角ゴ Pro W3" pitchFamily="-111" charset="-128"/>
                <a:cs typeface="Arial" panose="020B0604020202020204" pitchFamily="34" charset="0"/>
              </a:rPr>
              <a:t>to pay for the </a:t>
            </a:r>
            <a:r>
              <a:rPr lang="en-US" sz="2000" b="1" i="1" u="sng" cap="small" dirty="0">
                <a:solidFill>
                  <a:srgbClr val="060F18"/>
                </a:solidFill>
                <a:latin typeface="Arial Narrow" panose="020B0606020202030204" pitchFamily="34" charset="0"/>
                <a:ea typeface="ヒラギノ角ゴ Pro W3" pitchFamily="-111" charset="-128"/>
                <a:cs typeface="Arial" panose="020B0604020202020204" pitchFamily="34" charset="0"/>
              </a:rPr>
              <a:t>entire</a:t>
            </a:r>
            <a:r>
              <a:rPr lang="en-US" sz="2000" b="1" cap="small" dirty="0">
                <a:solidFill>
                  <a:srgbClr val="060F18"/>
                </a:solidFill>
                <a:latin typeface="Arial Narrow" panose="020B0606020202030204" pitchFamily="34" charset="0"/>
                <a:ea typeface="ヒラギノ角ゴ Pro W3" pitchFamily="-111" charset="-128"/>
                <a:cs typeface="Arial" panose="020B0604020202020204" pitchFamily="34" charset="0"/>
              </a:rPr>
              <a:t> length of care</a:t>
            </a:r>
          </a:p>
        </p:txBody>
      </p:sp>
      <p:sp>
        <p:nvSpPr>
          <p:cNvPr id="55" name="Rectangle 54"/>
          <p:cNvSpPr/>
          <p:nvPr/>
        </p:nvSpPr>
        <p:spPr>
          <a:xfrm>
            <a:off x="2674658" y="2974770"/>
            <a:ext cx="1119000" cy="400110"/>
          </a:xfrm>
          <a:prstGeom prst="rect">
            <a:avLst/>
          </a:prstGeom>
        </p:spPr>
        <p:txBody>
          <a:bodyPr wrap="square">
            <a:spAutoFit/>
          </a:bodyPr>
          <a:lstStyle/>
          <a:p>
            <a:pPr algn="ctr" defTabSz="457200"/>
            <a:r>
              <a:rPr lang="en-US" sz="2000" b="1" cap="small" dirty="0">
                <a:solidFill>
                  <a:srgbClr val="060F18"/>
                </a:solidFill>
                <a:latin typeface="Arial Narrow" panose="020B0606020202030204" pitchFamily="34" charset="0"/>
                <a:ea typeface="ヒラギノ角ゴ Pro W3" pitchFamily="-111" charset="-128"/>
                <a:cs typeface="Times" panose="02020603050405020304" pitchFamily="18" charset="0"/>
              </a:rPr>
              <a:t>$$$$</a:t>
            </a:r>
          </a:p>
        </p:txBody>
      </p:sp>
      <p:sp>
        <p:nvSpPr>
          <p:cNvPr id="16" name="TextBox 15"/>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Concept example</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How do we create an income stream to close the “gap”?</a:t>
            </a:r>
          </a:p>
        </p:txBody>
      </p:sp>
      <p:sp>
        <p:nvSpPr>
          <p:cNvPr id="17" name="TextBox 16">
            <a:extLst>
              <a:ext uri="{FF2B5EF4-FFF2-40B4-BE49-F238E27FC236}">
                <a16:creationId xmlns:a16="http://schemas.microsoft.com/office/drawing/2014/main" xmlns="" id="{6D6749CE-FDB1-4BB3-A5E1-254CBAA983EB}"/>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00972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4"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327635" y="1228753"/>
            <a:ext cx="4181600" cy="4045336"/>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rot="611629" flipV="1">
            <a:off x="1445741" y="1198876"/>
            <a:ext cx="1904872" cy="25849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21094962">
            <a:off x="5710957" y="1198876"/>
            <a:ext cx="2098514" cy="263327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rot="18972614">
            <a:off x="-13393" y="2014272"/>
            <a:ext cx="4649592" cy="954107"/>
          </a:xfrm>
          <a:prstGeom prst="rect">
            <a:avLst/>
          </a:prstGeom>
        </p:spPr>
        <p:txBody>
          <a:bodyPr wrap="square">
            <a:spAutoFit/>
          </a:bodyPr>
          <a:lstStyle/>
          <a:p>
            <a:pPr algn="ctr"/>
            <a:r>
              <a:rPr lang="en-US" sz="2800" dirty="0">
                <a:solidFill>
                  <a:srgbClr val="060F18"/>
                </a:solidFill>
                <a:latin typeface="Arial Narrow" panose="020B0606020202030204" pitchFamily="34" charset="0"/>
                <a:cs typeface="Times" panose="02020603050405020304" pitchFamily="18" charset="0"/>
              </a:rPr>
              <a:t>Accumulation phase</a:t>
            </a:r>
          </a:p>
          <a:p>
            <a:pPr algn="ctr"/>
            <a:endParaRPr lang="en-US" sz="2800" cap="small" dirty="0">
              <a:solidFill>
                <a:srgbClr val="060F18"/>
              </a:solidFill>
              <a:latin typeface="Arial Narrow" panose="020B0606020202030204" pitchFamily="34" charset="0"/>
              <a:cs typeface="Times" panose="02020603050405020304" pitchFamily="18" charset="0"/>
            </a:endParaRPr>
          </a:p>
        </p:txBody>
      </p:sp>
      <p:sp>
        <p:nvSpPr>
          <p:cNvPr id="14" name="Rectangle 13"/>
          <p:cNvSpPr/>
          <p:nvPr/>
        </p:nvSpPr>
        <p:spPr>
          <a:xfrm rot="2636692">
            <a:off x="4885694" y="2014272"/>
            <a:ext cx="3749040" cy="954107"/>
          </a:xfrm>
          <a:prstGeom prst="rect">
            <a:avLst/>
          </a:prstGeom>
        </p:spPr>
        <p:txBody>
          <a:bodyPr wrap="square">
            <a:spAutoFit/>
          </a:bodyPr>
          <a:lstStyle/>
          <a:p>
            <a:pPr algn="ctr"/>
            <a:r>
              <a:rPr lang="en-US" sz="2800" dirty="0">
                <a:solidFill>
                  <a:srgbClr val="060F18"/>
                </a:solidFill>
                <a:latin typeface="Arial Narrow" panose="020B0606020202030204" pitchFamily="34" charset="0"/>
                <a:cs typeface="Times" panose="02020603050405020304" pitchFamily="18" charset="0"/>
              </a:rPr>
              <a:t>Distribution Phase</a:t>
            </a:r>
          </a:p>
          <a:p>
            <a:pPr algn="ctr"/>
            <a:endParaRPr lang="en-US" sz="2800" cap="small" dirty="0">
              <a:solidFill>
                <a:srgbClr val="060F18"/>
              </a:solidFill>
              <a:latin typeface="Arial Narrow" panose="020B0606020202030204" pitchFamily="34" charset="0"/>
              <a:cs typeface="Times" panose="02020603050405020304" pitchFamily="18" charset="0"/>
            </a:endParaRPr>
          </a:p>
        </p:txBody>
      </p:sp>
      <p:sp>
        <p:nvSpPr>
          <p:cNvPr id="2" name="TextBox 1"/>
          <p:cNvSpPr txBox="1"/>
          <p:nvPr/>
        </p:nvSpPr>
        <p:spPr>
          <a:xfrm rot="18979357">
            <a:off x="944097" y="2575059"/>
            <a:ext cx="2879966" cy="369332"/>
          </a:xfrm>
          <a:prstGeom prst="rect">
            <a:avLst/>
          </a:prstGeom>
          <a:noFill/>
        </p:spPr>
        <p:txBody>
          <a:bodyPr wrap="square" rtlCol="0">
            <a:spAutoFit/>
          </a:bodyPr>
          <a:lstStyle/>
          <a:p>
            <a:pPr algn="ctr"/>
            <a:r>
              <a:rPr lang="en-US" dirty="0">
                <a:solidFill>
                  <a:srgbClr val="060F18"/>
                </a:solidFill>
                <a:latin typeface="Arial Narrow" panose="020B0606020202030204" pitchFamily="34" charset="0"/>
              </a:rPr>
              <a:t>(WORKING YEARS)</a:t>
            </a:r>
          </a:p>
        </p:txBody>
      </p:sp>
      <p:sp>
        <p:nvSpPr>
          <p:cNvPr id="9" name="TextBox 8"/>
          <p:cNvSpPr txBox="1"/>
          <p:nvPr/>
        </p:nvSpPr>
        <p:spPr>
          <a:xfrm rot="2621665">
            <a:off x="5144103" y="2428918"/>
            <a:ext cx="2879966" cy="369332"/>
          </a:xfrm>
          <a:prstGeom prst="rect">
            <a:avLst/>
          </a:prstGeom>
          <a:noFill/>
        </p:spPr>
        <p:txBody>
          <a:bodyPr wrap="square" rtlCol="0">
            <a:spAutoFit/>
          </a:bodyPr>
          <a:lstStyle/>
          <a:p>
            <a:pPr algn="ctr"/>
            <a:r>
              <a:rPr lang="en-US" dirty="0">
                <a:solidFill>
                  <a:srgbClr val="060F18"/>
                </a:solidFill>
                <a:latin typeface="Arial Narrow" panose="020B0606020202030204" pitchFamily="34" charset="0"/>
              </a:rPr>
              <a:t>(RETIREMENT YEARS)</a:t>
            </a:r>
          </a:p>
        </p:txBody>
      </p:sp>
      <p:sp>
        <p:nvSpPr>
          <p:cNvPr id="10" name="TextBox 9">
            <a:extLst>
              <a:ext uri="{FF2B5EF4-FFF2-40B4-BE49-F238E27FC236}">
                <a16:creationId xmlns:a16="http://schemas.microsoft.com/office/drawing/2014/main" xmlns="" id="{02A89151-9E1F-44AB-830C-B164E8DA85D7}"/>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335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2"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59199" y="3523087"/>
            <a:ext cx="3127168" cy="2000548"/>
          </a:xfrm>
          <a:prstGeom prst="rect">
            <a:avLst/>
          </a:prstGeom>
          <a:noFill/>
        </p:spPr>
        <p:txBody>
          <a:bodyPr wrap="square" rtlCol="0">
            <a:spAutoFit/>
          </a:bodyPr>
          <a:lstStyle/>
          <a:p>
            <a:pPr algn="ctr" defTabSz="457048"/>
            <a:r>
              <a:rPr lang="en-US" dirty="0">
                <a:solidFill>
                  <a:prstClr val="black"/>
                </a:solidFill>
                <a:latin typeface="Arial Narrow" panose="020B0606020202030204" pitchFamily="34" charset="0"/>
                <a:cs typeface="Arial" panose="020B0604020202020204" pitchFamily="34" charset="0"/>
              </a:rPr>
              <a:t>Life insurance or annuity</a:t>
            </a:r>
          </a:p>
          <a:p>
            <a:pPr algn="ctr" defTabSz="457048"/>
            <a:endParaRPr lang="en-US" dirty="0">
              <a:solidFill>
                <a:prstClr val="black"/>
              </a:solidFill>
              <a:latin typeface="Arial Narrow" panose="020B0606020202030204" pitchFamily="34" charset="0"/>
              <a:cs typeface="Arial" panose="020B0604020202020204" pitchFamily="34" charset="0"/>
            </a:endParaRPr>
          </a:p>
          <a:p>
            <a:pPr algn="ctr" defTabSz="457048"/>
            <a:r>
              <a:rPr lang="en-US" b="1" dirty="0">
                <a:solidFill>
                  <a:prstClr val="black"/>
                </a:solidFill>
                <a:latin typeface="Arial Narrow" panose="020B0606020202030204" pitchFamily="34" charset="0"/>
                <a:cs typeface="Arial" panose="020B0604020202020204" pitchFamily="34" charset="0"/>
              </a:rPr>
              <a:t>Funding:</a:t>
            </a:r>
          </a:p>
          <a:p>
            <a:pPr algn="ctr" defTabSz="457048"/>
            <a:r>
              <a:rPr lang="en-US" sz="1400" dirty="0">
                <a:solidFill>
                  <a:prstClr val="black"/>
                </a:solidFill>
                <a:latin typeface="Arial Narrow" panose="020B0606020202030204" pitchFamily="34" charset="0"/>
                <a:cs typeface="Arial" panose="020B0604020202020204" pitchFamily="34" charset="0"/>
              </a:rPr>
              <a:t>Cash lump sum</a:t>
            </a:r>
          </a:p>
          <a:p>
            <a:pPr algn="ctr" defTabSz="457048"/>
            <a:r>
              <a:rPr lang="en-US" sz="1400" dirty="0">
                <a:solidFill>
                  <a:prstClr val="black"/>
                </a:solidFill>
                <a:latin typeface="Arial Narrow" panose="020B0606020202030204" pitchFamily="34" charset="0"/>
                <a:cs typeface="Arial" panose="020B0604020202020204" pitchFamily="34" charset="0"/>
              </a:rPr>
              <a:t>Annual premiums</a:t>
            </a:r>
          </a:p>
          <a:p>
            <a:pPr algn="ctr" defTabSz="457048"/>
            <a:r>
              <a:rPr lang="en-US" sz="1400" dirty="0">
                <a:solidFill>
                  <a:prstClr val="black"/>
                </a:solidFill>
                <a:latin typeface="Arial Narrow" panose="020B0606020202030204" pitchFamily="34" charset="0"/>
                <a:cs typeface="Arial" panose="020B0604020202020204" pitchFamily="34" charset="0"/>
              </a:rPr>
              <a:t>Nonqualified annuities</a:t>
            </a:r>
          </a:p>
          <a:p>
            <a:pPr algn="ctr" defTabSz="457048"/>
            <a:r>
              <a:rPr lang="en-US" sz="1400" dirty="0">
                <a:solidFill>
                  <a:prstClr val="black"/>
                </a:solidFill>
                <a:latin typeface="Arial Narrow" panose="020B0606020202030204" pitchFamily="34" charset="0"/>
                <a:cs typeface="Arial" panose="020B0604020202020204" pitchFamily="34" charset="0"/>
              </a:rPr>
              <a:t>Qualified money</a:t>
            </a:r>
          </a:p>
          <a:p>
            <a:pPr algn="ctr" defTabSz="457048"/>
            <a:r>
              <a:rPr lang="en-US" sz="1400" dirty="0">
                <a:solidFill>
                  <a:prstClr val="black"/>
                </a:solidFill>
                <a:latin typeface="Arial Narrow" panose="020B0606020202030204" pitchFamily="34" charset="0"/>
                <a:cs typeface="Arial" panose="020B0604020202020204" pitchFamily="34" charset="0"/>
              </a:rPr>
              <a:t>Cash value life insurance</a:t>
            </a:r>
          </a:p>
        </p:txBody>
      </p:sp>
      <p:sp>
        <p:nvSpPr>
          <p:cNvPr id="22" name="TextBox 21"/>
          <p:cNvSpPr txBox="1"/>
          <p:nvPr/>
        </p:nvSpPr>
        <p:spPr>
          <a:xfrm>
            <a:off x="3748447" y="3523087"/>
            <a:ext cx="3960290" cy="1354217"/>
          </a:xfrm>
          <a:prstGeom prst="rect">
            <a:avLst/>
          </a:prstGeom>
          <a:noFill/>
        </p:spPr>
        <p:txBody>
          <a:bodyPr wrap="square" rtlCol="0">
            <a:spAutoFit/>
          </a:bodyPr>
          <a:lstStyle/>
          <a:p>
            <a:pPr algn="ctr" defTabSz="457048"/>
            <a:r>
              <a:rPr lang="en-US" dirty="0">
                <a:solidFill>
                  <a:prstClr val="black"/>
                </a:solidFill>
                <a:latin typeface="Arial Narrow" panose="020B0606020202030204" pitchFamily="34" charset="0"/>
                <a:cs typeface="Arial" panose="020B0604020202020204" pitchFamily="34" charset="0"/>
              </a:rPr>
              <a:t>Rider (continuation of benefits) policy</a:t>
            </a:r>
          </a:p>
          <a:p>
            <a:pPr algn="ctr" defTabSz="457048"/>
            <a:endParaRPr lang="en-US" dirty="0">
              <a:solidFill>
                <a:prstClr val="black"/>
              </a:solidFill>
              <a:latin typeface="Arial Narrow" panose="020B0606020202030204" pitchFamily="34" charset="0"/>
              <a:cs typeface="Arial" panose="020B0604020202020204" pitchFamily="34" charset="0"/>
            </a:endParaRPr>
          </a:p>
          <a:p>
            <a:pPr algn="ctr" defTabSz="457048"/>
            <a:r>
              <a:rPr lang="en-US" b="1" dirty="0">
                <a:solidFill>
                  <a:prstClr val="black"/>
                </a:solidFill>
                <a:latin typeface="Arial Narrow" panose="020B0606020202030204" pitchFamily="34" charset="0"/>
                <a:cs typeface="Arial" panose="020B0604020202020204" pitchFamily="34" charset="0"/>
              </a:rPr>
              <a:t>Funding:</a:t>
            </a:r>
          </a:p>
          <a:p>
            <a:pPr algn="ctr" defTabSz="457048"/>
            <a:r>
              <a:rPr lang="en-US" sz="1400" dirty="0">
                <a:solidFill>
                  <a:prstClr val="black"/>
                </a:solidFill>
                <a:latin typeface="Arial Narrow" panose="020B0606020202030204" pitchFamily="34" charset="0"/>
                <a:cs typeface="Arial" panose="020B0604020202020204" pitchFamily="34" charset="0"/>
              </a:rPr>
              <a:t>Cash single premium</a:t>
            </a:r>
          </a:p>
          <a:p>
            <a:pPr algn="ctr" defTabSz="457048"/>
            <a:r>
              <a:rPr lang="en-US" sz="1400" dirty="0">
                <a:solidFill>
                  <a:prstClr val="black"/>
                </a:solidFill>
                <a:latin typeface="Arial Narrow" panose="020B0606020202030204" pitchFamily="34" charset="0"/>
                <a:cs typeface="Arial" panose="020B0604020202020204" pitchFamily="34" charset="0"/>
              </a:rPr>
              <a:t>Fixed annual premium</a:t>
            </a:r>
          </a:p>
        </p:txBody>
      </p:sp>
      <p:sp>
        <p:nvSpPr>
          <p:cNvPr id="11" name="Pentagon 10"/>
          <p:cNvSpPr/>
          <p:nvPr/>
        </p:nvSpPr>
        <p:spPr>
          <a:xfrm>
            <a:off x="3374391" y="2519630"/>
            <a:ext cx="5377751" cy="647755"/>
          </a:xfrm>
          <a:prstGeom prst="homePlate">
            <a:avLst/>
          </a:prstGeom>
          <a:solidFill>
            <a:schemeClr val="tx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dirty="0">
                <a:ln w="0"/>
                <a:solidFill>
                  <a:srgbClr val="FFFFFF"/>
                </a:solidFill>
                <a:latin typeface="Arial Narrow" panose="020B0606020202030204" pitchFamily="34" charset="0"/>
              </a:rPr>
              <a:t>Lifetime</a:t>
            </a:r>
          </a:p>
        </p:txBody>
      </p:sp>
      <p:sp>
        <p:nvSpPr>
          <p:cNvPr id="12" name="Rectangle 11"/>
          <p:cNvSpPr/>
          <p:nvPr/>
        </p:nvSpPr>
        <p:spPr>
          <a:xfrm>
            <a:off x="776645" y="2521171"/>
            <a:ext cx="2597746" cy="64621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n w="0"/>
                <a:solidFill>
                  <a:srgbClr val="FFFFFF"/>
                </a:solidFill>
                <a:latin typeface="Arial Narrow" panose="020B0606020202030204" pitchFamily="34" charset="0"/>
              </a:rPr>
              <a:t>Base policy</a:t>
            </a:r>
          </a:p>
        </p:txBody>
      </p:sp>
      <p:sp>
        <p:nvSpPr>
          <p:cNvPr id="9" name="TextBox 8"/>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The asset-based LTC concept</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How do we create an income stream to close the “gap”?</a:t>
            </a:r>
          </a:p>
        </p:txBody>
      </p:sp>
      <p:sp>
        <p:nvSpPr>
          <p:cNvPr id="7" name="TextBox 6">
            <a:extLst>
              <a:ext uri="{FF2B5EF4-FFF2-40B4-BE49-F238E27FC236}">
                <a16:creationId xmlns:a16="http://schemas.microsoft.com/office/drawing/2014/main" xmlns="" id="{C029A565-6A12-4A81-8EC8-5891C10405D1}"/>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60167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3AB9A33-932C-4CB0-A0F8-32992538ADC8}"/>
              </a:ext>
            </a:extLst>
          </p:cNvPr>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LTCi as an executive benefit</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Tax benefits on premiums paid</a:t>
            </a:r>
          </a:p>
        </p:txBody>
      </p:sp>
      <p:sp>
        <p:nvSpPr>
          <p:cNvPr id="8" name="Content Placeholder 2">
            <a:extLst>
              <a:ext uri="{FF2B5EF4-FFF2-40B4-BE49-F238E27FC236}">
                <a16:creationId xmlns:a16="http://schemas.microsoft.com/office/drawing/2014/main" xmlns="" id="{7E4E2509-D783-4E8B-A2A7-A77F08D98A29}"/>
              </a:ext>
            </a:extLst>
          </p:cNvPr>
          <p:cNvSpPr txBox="1">
            <a:spLocks/>
          </p:cNvSpPr>
          <p:nvPr/>
        </p:nvSpPr>
        <p:spPr bwMode="auto">
          <a:xfrm>
            <a:off x="1176676" y="1485900"/>
            <a:ext cx="7319624"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Wingdings" panose="05000000000000000000" pitchFamily="2" charset="2"/>
              <a:buChar char="q"/>
            </a:pPr>
            <a:r>
              <a:rPr lang="en-US" sz="2000" dirty="0">
                <a:solidFill>
                  <a:srgbClr val="060F18"/>
                </a:solidFill>
                <a:latin typeface="Arial Narrow" panose="020B0606020202030204" pitchFamily="34" charset="0"/>
              </a:rPr>
              <a:t>LTCI premium is deductible medical expense under IRC section 213(d)</a:t>
            </a:r>
            <a:br>
              <a:rPr lang="en-US" sz="2000" dirty="0">
                <a:solidFill>
                  <a:srgbClr val="060F18"/>
                </a:solidFill>
                <a:latin typeface="Arial Narrow" panose="020B0606020202030204" pitchFamily="34" charset="0"/>
              </a:rPr>
            </a:br>
            <a:endParaRPr lang="en-US" sz="2000" dirty="0">
              <a:solidFill>
                <a:srgbClr val="060F18"/>
              </a:solidFill>
              <a:latin typeface="Arial Narrow" panose="020B0606020202030204" pitchFamily="34" charset="0"/>
            </a:endParaRPr>
          </a:p>
          <a:p>
            <a:pPr lvl="1">
              <a:buFont typeface="Wingdings" panose="05000000000000000000" pitchFamily="2" charset="2"/>
              <a:buChar char="q"/>
            </a:pPr>
            <a:r>
              <a:rPr lang="en-US" sz="2000" dirty="0">
                <a:solidFill>
                  <a:srgbClr val="060F18"/>
                </a:solidFill>
                <a:latin typeface="Arial Narrow" panose="020B0606020202030204" pitchFamily="34" charset="0"/>
              </a:rPr>
              <a:t>IRC section 105 permits employer deduction for a “plan” (reasonable class)</a:t>
            </a:r>
          </a:p>
          <a:p>
            <a:pPr lvl="1">
              <a:lnSpc>
                <a:spcPct val="200000"/>
              </a:lnSpc>
              <a:buFont typeface="Wingdings" panose="05000000000000000000" pitchFamily="2" charset="2"/>
              <a:buChar char="q"/>
            </a:pPr>
            <a:r>
              <a:rPr lang="en-US" sz="2000" dirty="0">
                <a:solidFill>
                  <a:srgbClr val="060F18"/>
                </a:solidFill>
                <a:latin typeface="Arial Narrow" panose="020B0606020202030204" pitchFamily="34" charset="0"/>
              </a:rPr>
              <a:t>Not included by non-owning employees</a:t>
            </a:r>
          </a:p>
          <a:p>
            <a:pPr lvl="1">
              <a:lnSpc>
                <a:spcPct val="200000"/>
              </a:lnSpc>
              <a:buFont typeface="Wingdings" panose="05000000000000000000" pitchFamily="2" charset="2"/>
              <a:buChar char="q"/>
            </a:pPr>
            <a:r>
              <a:rPr lang="en-US" sz="2000" dirty="0">
                <a:solidFill>
                  <a:srgbClr val="060F18"/>
                </a:solidFill>
                <a:latin typeface="Arial Narrow" panose="020B0606020202030204" pitchFamily="34" charset="0"/>
              </a:rPr>
              <a:t>Owners of pass-through entities:</a:t>
            </a:r>
          </a:p>
          <a:p>
            <a:pPr lvl="2">
              <a:lnSpc>
                <a:spcPct val="200000"/>
              </a:lnSpc>
              <a:buFont typeface="Wingdings" panose="05000000000000000000" pitchFamily="2" charset="2"/>
              <a:buChar char="q"/>
            </a:pPr>
            <a:r>
              <a:rPr lang="en-US" sz="1600" dirty="0">
                <a:solidFill>
                  <a:srgbClr val="060F18"/>
                </a:solidFill>
                <a:latin typeface="Arial Narrow" panose="020B0606020202030204" pitchFamily="34" charset="0"/>
              </a:rPr>
              <a:t>Available but limited to age-related table</a:t>
            </a:r>
          </a:p>
          <a:p>
            <a:pPr lvl="1">
              <a:lnSpc>
                <a:spcPct val="200000"/>
              </a:lnSpc>
              <a:buFont typeface="Wingdings" panose="05000000000000000000" pitchFamily="2" charset="2"/>
              <a:buChar char="q"/>
            </a:pPr>
            <a:r>
              <a:rPr lang="en-US" sz="2000" dirty="0">
                <a:solidFill>
                  <a:srgbClr val="060F18"/>
                </a:solidFill>
                <a:latin typeface="Arial Narrow" panose="020B0606020202030204" pitchFamily="34" charset="0"/>
              </a:rPr>
              <a:t>C corporation is unlimited</a:t>
            </a:r>
          </a:p>
          <a:p>
            <a:pPr>
              <a:lnSpc>
                <a:spcPct val="200000"/>
              </a:lnSpc>
              <a:buFont typeface="Wingdings" panose="05000000000000000000" pitchFamily="2" charset="2"/>
              <a:buChar char="q"/>
            </a:pPr>
            <a:endParaRPr lang="en-US" sz="2000" dirty="0">
              <a:solidFill>
                <a:srgbClr val="060F18"/>
              </a:solidFill>
              <a:latin typeface="Arial Narrow" panose="020B0606020202030204" pitchFamily="34" charset="0"/>
            </a:endParaRPr>
          </a:p>
        </p:txBody>
      </p:sp>
      <p:sp>
        <p:nvSpPr>
          <p:cNvPr id="4" name="TextBox 3">
            <a:extLst>
              <a:ext uri="{FF2B5EF4-FFF2-40B4-BE49-F238E27FC236}">
                <a16:creationId xmlns:a16="http://schemas.microsoft.com/office/drawing/2014/main" xmlns="" id="{E13BBE9A-9E84-4B39-BEB3-D98070767B78}"/>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428615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262128" y="926592"/>
            <a:ext cx="8648700" cy="4724400"/>
          </a:xfrm>
          <a:prstGeom prst="rect">
            <a:avLst/>
          </a:prstGeom>
          <a:noFill/>
          <a:ln w="9525">
            <a:noFill/>
            <a:miter lim="800000"/>
            <a:headEnd/>
            <a:tailEnd/>
          </a:ln>
        </p:spPr>
        <p:txBody>
          <a:bodyPr anchor="ctr"/>
          <a:lstStyle/>
          <a:p>
            <a:pPr marL="342900" indent="-342900" algn="ctr">
              <a:spcBef>
                <a:spcPct val="20000"/>
              </a:spcBef>
            </a:pPr>
            <a:r>
              <a:rPr lang="en-US" sz="2200" dirty="0">
                <a:solidFill>
                  <a:srgbClr val="5F5F5F"/>
                </a:solidFill>
                <a:latin typeface="Times New Roman" pitchFamily="18" charset="0"/>
              </a:rPr>
              <a:t>L</a:t>
            </a:r>
            <a:r>
              <a:rPr lang="en-US" dirty="0">
                <a:solidFill>
                  <a:srgbClr val="5F5F5F"/>
                </a:solidFill>
                <a:latin typeface="Times New Roman" pitchFamily="18" charset="0"/>
              </a:rPr>
              <a:t>IFE</a:t>
            </a:r>
            <a:r>
              <a:rPr lang="en-US" sz="2200" dirty="0">
                <a:solidFill>
                  <a:srgbClr val="5F5F5F"/>
                </a:solidFill>
                <a:latin typeface="Times New Roman" pitchFamily="18" charset="0"/>
              </a:rPr>
              <a:t> I</a:t>
            </a:r>
            <a:r>
              <a:rPr lang="en-US" dirty="0">
                <a:solidFill>
                  <a:srgbClr val="5F5F5F"/>
                </a:solidFill>
                <a:latin typeface="Times New Roman" pitchFamily="18" charset="0"/>
              </a:rPr>
              <a:t>NSURANCE</a:t>
            </a:r>
            <a:r>
              <a:rPr lang="en-US" sz="2000" dirty="0">
                <a:solidFill>
                  <a:srgbClr val="5F5F5F"/>
                </a:solidFill>
                <a:latin typeface="Times New Roman" pitchFamily="18" charset="0"/>
              </a:rPr>
              <a:t>  </a:t>
            </a:r>
            <a:r>
              <a:rPr lang="en-US" sz="2200" dirty="0">
                <a:solidFill>
                  <a:srgbClr val="5F5F5F"/>
                </a:solidFill>
                <a:latin typeface="Times New Roman" pitchFamily="18" charset="0"/>
              </a:rPr>
              <a:t>|  R</a:t>
            </a:r>
            <a:r>
              <a:rPr lang="en-US" dirty="0">
                <a:solidFill>
                  <a:srgbClr val="5F5F5F"/>
                </a:solidFill>
                <a:latin typeface="Times New Roman" pitchFamily="18" charset="0"/>
              </a:rPr>
              <a:t>ETIREMENT</a:t>
            </a:r>
            <a:r>
              <a:rPr lang="en-US" sz="2200" dirty="0">
                <a:solidFill>
                  <a:srgbClr val="5F5F5F"/>
                </a:solidFill>
                <a:latin typeface="Times New Roman" pitchFamily="18" charset="0"/>
              </a:rPr>
              <a:t>  |  E</a:t>
            </a:r>
            <a:r>
              <a:rPr lang="en-US" dirty="0">
                <a:solidFill>
                  <a:srgbClr val="5F5F5F"/>
                </a:solidFill>
                <a:latin typeface="Times New Roman" pitchFamily="18" charset="0"/>
              </a:rPr>
              <a:t>MPLOYEE</a:t>
            </a:r>
            <a:r>
              <a:rPr lang="en-US" sz="2200" dirty="0">
                <a:solidFill>
                  <a:srgbClr val="5F5F5F"/>
                </a:solidFill>
                <a:latin typeface="Times New Roman" pitchFamily="18" charset="0"/>
              </a:rPr>
              <a:t> B</a:t>
            </a:r>
            <a:r>
              <a:rPr lang="en-US" dirty="0">
                <a:solidFill>
                  <a:srgbClr val="5F5F5F"/>
                </a:solidFill>
                <a:latin typeface="Times New Roman" pitchFamily="18" charset="0"/>
              </a:rPr>
              <a:t>ENEFITS</a:t>
            </a:r>
            <a:br>
              <a:rPr lang="en-US" dirty="0">
                <a:solidFill>
                  <a:srgbClr val="5F5F5F"/>
                </a:solidFill>
                <a:latin typeface="Times New Roman" pitchFamily="18" charset="0"/>
              </a:rPr>
            </a:br>
            <a:r>
              <a:rPr lang="en-US" dirty="0">
                <a:solidFill>
                  <a:srgbClr val="5F5F5F"/>
                </a:solidFill>
                <a:latin typeface="Times New Roman" pitchFamily="18" charset="0"/>
              </a:rPr>
              <a:t/>
            </a:r>
            <a:br>
              <a:rPr lang="en-US" dirty="0">
                <a:solidFill>
                  <a:srgbClr val="5F5F5F"/>
                </a:solidFill>
                <a:latin typeface="Times New Roman" pitchFamily="18" charset="0"/>
              </a:rPr>
            </a:br>
            <a:endParaRPr lang="en-US" sz="1600" dirty="0">
              <a:solidFill>
                <a:srgbClr val="5F5F5F"/>
              </a:solidFill>
              <a:latin typeface="Times New Roman" pitchFamily="18" charset="0"/>
            </a:endParaRPr>
          </a:p>
          <a:p>
            <a:pPr marL="342900" indent="-342900" algn="ctr">
              <a:spcBef>
                <a:spcPct val="20000"/>
              </a:spcBef>
            </a:pPr>
            <a:r>
              <a:rPr lang="en-US" sz="1600" i="1" dirty="0">
                <a:solidFill>
                  <a:srgbClr val="5F5F5F"/>
                </a:solidFill>
                <a:latin typeface="Times New Roman" pitchFamily="18" charset="0"/>
              </a:rPr>
              <a:t>The companies of </a:t>
            </a:r>
            <a:r>
              <a:rPr lang="en-US" sz="1600" dirty="0">
                <a:solidFill>
                  <a:srgbClr val="5F5F5F"/>
                </a:solidFill>
                <a:latin typeface="Times New Roman" pitchFamily="18" charset="0"/>
              </a:rPr>
              <a:t>O</a:t>
            </a:r>
            <a:r>
              <a:rPr lang="en-US" sz="1200" dirty="0">
                <a:solidFill>
                  <a:srgbClr val="5F5F5F"/>
                </a:solidFill>
                <a:latin typeface="Times New Roman" pitchFamily="18" charset="0"/>
              </a:rPr>
              <a:t>NE</a:t>
            </a:r>
            <a:r>
              <a:rPr lang="en-US" sz="1600" dirty="0">
                <a:solidFill>
                  <a:srgbClr val="5F5F5F"/>
                </a:solidFill>
                <a:latin typeface="Times New Roman" pitchFamily="18" charset="0"/>
              </a:rPr>
              <a:t>A</a:t>
            </a:r>
            <a:r>
              <a:rPr lang="en-US" sz="1200" dirty="0">
                <a:solidFill>
                  <a:srgbClr val="5F5F5F"/>
                </a:solidFill>
                <a:latin typeface="Times New Roman" pitchFamily="18" charset="0"/>
              </a:rPr>
              <a:t>MERICA</a:t>
            </a:r>
            <a:r>
              <a:rPr lang="en-US" sz="1200" baseline="30000" dirty="0">
                <a:solidFill>
                  <a:srgbClr val="5F5F5F"/>
                </a:solidFill>
                <a:latin typeface="Times New Roman" pitchFamily="18" charset="0"/>
              </a:rPr>
              <a:t>®</a:t>
            </a:r>
            <a:r>
              <a:rPr lang="en-US" sz="1600" dirty="0">
                <a:solidFill>
                  <a:srgbClr val="5F5F5F"/>
                </a:solidFill>
                <a:latin typeface="Times New Roman" pitchFamily="18" charset="0"/>
              </a:rPr>
              <a:t>:</a:t>
            </a:r>
          </a:p>
          <a:p>
            <a:pPr marL="342900" indent="-342900" algn="ctr">
              <a:spcBef>
                <a:spcPct val="20000"/>
              </a:spcBef>
            </a:pPr>
            <a:r>
              <a:rPr lang="en-US" sz="1600" dirty="0">
                <a:solidFill>
                  <a:srgbClr val="5F5F5F"/>
                </a:solidFill>
                <a:latin typeface="Times New Roman" pitchFamily="18" charset="0"/>
              </a:rPr>
              <a:t>A</a:t>
            </a:r>
            <a:r>
              <a:rPr lang="en-US" sz="1200" dirty="0">
                <a:solidFill>
                  <a:srgbClr val="5F5F5F"/>
                </a:solidFill>
                <a:latin typeface="Times New Roman" pitchFamily="18" charset="0"/>
              </a:rPr>
              <a:t>MERICAN </a:t>
            </a:r>
            <a:r>
              <a:rPr lang="en-US" sz="1600" dirty="0">
                <a:solidFill>
                  <a:srgbClr val="5F5F5F"/>
                </a:solidFill>
                <a:latin typeface="Times New Roman" pitchFamily="18" charset="0"/>
              </a:rPr>
              <a:t>U</a:t>
            </a:r>
            <a:r>
              <a:rPr lang="en-US" sz="1200" dirty="0">
                <a:solidFill>
                  <a:srgbClr val="5F5F5F"/>
                </a:solidFill>
                <a:latin typeface="Times New Roman" pitchFamily="18" charset="0"/>
              </a:rPr>
              <a:t>NITED </a:t>
            </a:r>
            <a:r>
              <a:rPr lang="en-US" sz="1600" dirty="0">
                <a:solidFill>
                  <a:srgbClr val="5F5F5F"/>
                </a:solidFill>
                <a:latin typeface="Times New Roman" pitchFamily="18" charset="0"/>
              </a:rPr>
              <a:t>L</a:t>
            </a:r>
            <a:r>
              <a:rPr lang="en-US" sz="1200" dirty="0">
                <a:solidFill>
                  <a:srgbClr val="5F5F5F"/>
                </a:solidFill>
                <a:latin typeface="Times New Roman" pitchFamily="18" charset="0"/>
              </a:rPr>
              <a:t>IFE </a:t>
            </a:r>
            <a:r>
              <a:rPr lang="en-US" sz="1600" dirty="0">
                <a:solidFill>
                  <a:srgbClr val="5F5F5F"/>
                </a:solidFill>
                <a:latin typeface="Times New Roman" pitchFamily="18" charset="0"/>
              </a:rPr>
              <a:t>I</a:t>
            </a:r>
            <a:r>
              <a:rPr lang="en-US" sz="1200" dirty="0">
                <a:solidFill>
                  <a:srgbClr val="5F5F5F"/>
                </a:solidFill>
                <a:latin typeface="Times New Roman" pitchFamily="18" charset="0"/>
              </a:rPr>
              <a:t>NSURANCE </a:t>
            </a:r>
            <a:r>
              <a:rPr lang="en-US" sz="1600" dirty="0">
                <a:solidFill>
                  <a:srgbClr val="5F5F5F"/>
                </a:solidFill>
                <a:latin typeface="Times New Roman" pitchFamily="18" charset="0"/>
              </a:rPr>
              <a:t>C</a:t>
            </a:r>
            <a:r>
              <a:rPr lang="en-US" sz="1200" dirty="0">
                <a:solidFill>
                  <a:srgbClr val="5F5F5F"/>
                </a:solidFill>
                <a:latin typeface="Times New Roman" pitchFamily="18" charset="0"/>
              </a:rPr>
              <a:t>OMPANY</a:t>
            </a:r>
            <a:r>
              <a:rPr lang="en-US" sz="1200" baseline="30000" dirty="0">
                <a:solidFill>
                  <a:srgbClr val="5F5F5F"/>
                </a:solidFill>
                <a:latin typeface="Times New Roman" pitchFamily="18" charset="0"/>
              </a:rPr>
              <a:t>®</a:t>
            </a:r>
            <a:endParaRPr lang="en-US" sz="1200" dirty="0">
              <a:solidFill>
                <a:srgbClr val="5F5F5F"/>
              </a:solidFill>
              <a:latin typeface="Times New Roman" pitchFamily="18" charset="0"/>
            </a:endParaRPr>
          </a:p>
          <a:p>
            <a:pPr marL="342900" indent="-342900" algn="ctr">
              <a:spcBef>
                <a:spcPct val="20000"/>
              </a:spcBef>
            </a:pPr>
            <a:r>
              <a:rPr lang="en-US" sz="1600" cap="small" dirty="0">
                <a:solidFill>
                  <a:srgbClr val="5F5F5F"/>
                </a:solidFill>
                <a:latin typeface="Times New Roman" pitchFamily="18" charset="0"/>
              </a:rPr>
              <a:t>ONEAMERICA SECURITIES, INC.   </a:t>
            </a:r>
            <a:br>
              <a:rPr lang="en-US" sz="1600" cap="small" dirty="0">
                <a:solidFill>
                  <a:srgbClr val="5F5F5F"/>
                </a:solidFill>
                <a:latin typeface="Times New Roman" pitchFamily="18" charset="0"/>
              </a:rPr>
            </a:br>
            <a:r>
              <a:rPr lang="en-US" sz="1600" cap="small" dirty="0">
                <a:solidFill>
                  <a:srgbClr val="5F5F5F"/>
                </a:solidFill>
                <a:latin typeface="Times New Roman" pitchFamily="18" charset="0"/>
              </a:rPr>
              <a:t>OneAmerica Retirement Services, LLC</a:t>
            </a:r>
            <a:br>
              <a:rPr lang="en-US" sz="1600" cap="small" dirty="0">
                <a:solidFill>
                  <a:srgbClr val="5F5F5F"/>
                </a:solidFill>
                <a:latin typeface="Times New Roman" pitchFamily="18" charset="0"/>
              </a:rPr>
            </a:br>
            <a:r>
              <a:rPr lang="en-US" sz="1600" cap="small" dirty="0" err="1">
                <a:solidFill>
                  <a:srgbClr val="5F5F5F"/>
                </a:solidFill>
                <a:latin typeface="Times New Roman" pitchFamily="18" charset="0"/>
              </a:rPr>
              <a:t>McCready</a:t>
            </a:r>
            <a:r>
              <a:rPr lang="en-US" sz="1600" cap="small" dirty="0">
                <a:solidFill>
                  <a:srgbClr val="5F5F5F"/>
                </a:solidFill>
                <a:latin typeface="Times New Roman" pitchFamily="18" charset="0"/>
              </a:rPr>
              <a:t> and Keene, Inc.</a:t>
            </a:r>
          </a:p>
          <a:p>
            <a:pPr marL="342900" indent="-342900" algn="ctr">
              <a:spcBef>
                <a:spcPct val="20000"/>
              </a:spcBef>
            </a:pPr>
            <a:r>
              <a:rPr lang="en-US" sz="1600" cap="small" dirty="0">
                <a:solidFill>
                  <a:srgbClr val="5F5F5F"/>
                </a:solidFill>
                <a:latin typeface="Times New Roman" pitchFamily="18" charset="0"/>
              </a:rPr>
              <a:t>	PIONEER MUTUAL LIFE INSURANCE </a:t>
            </a:r>
            <a:r>
              <a:rPr lang="en-US" sz="1600" dirty="0">
                <a:solidFill>
                  <a:srgbClr val="5F5F5F"/>
                </a:solidFill>
                <a:latin typeface="Times New Roman" pitchFamily="18" charset="0"/>
              </a:rPr>
              <a:t>C</a:t>
            </a:r>
            <a:r>
              <a:rPr lang="en-US" sz="1200" dirty="0">
                <a:solidFill>
                  <a:srgbClr val="5F5F5F"/>
                </a:solidFill>
                <a:latin typeface="Times New Roman" pitchFamily="18" charset="0"/>
              </a:rPr>
              <a:t>OMPANY</a:t>
            </a:r>
            <a:r>
              <a:rPr lang="en-US" sz="1200" baseline="30000" dirty="0">
                <a:solidFill>
                  <a:srgbClr val="5F5F5F"/>
                </a:solidFill>
                <a:latin typeface="Times New Roman" pitchFamily="18" charset="0"/>
              </a:rPr>
              <a:t>®</a:t>
            </a:r>
            <a:endParaRPr lang="en-US" sz="1200" dirty="0">
              <a:solidFill>
                <a:srgbClr val="5F5F5F"/>
              </a:solidFill>
              <a:latin typeface="Times New Roman" pitchFamily="18" charset="0"/>
            </a:endParaRPr>
          </a:p>
          <a:p>
            <a:pPr marL="342900" indent="-342900" algn="ctr">
              <a:spcBef>
                <a:spcPct val="20000"/>
              </a:spcBef>
            </a:pPr>
            <a:r>
              <a:rPr lang="en-US" sz="1200" i="1" dirty="0">
                <a:solidFill>
                  <a:srgbClr val="5F5F5F"/>
                </a:solidFill>
                <a:latin typeface="Times New Roman" pitchFamily="18" charset="0"/>
              </a:rPr>
              <a:t>A stock subsidiary of American United Mutual Insurance Holding Company</a:t>
            </a:r>
            <a:endParaRPr lang="en-US" sz="1200" dirty="0">
              <a:solidFill>
                <a:srgbClr val="5F5F5F"/>
              </a:solidFill>
              <a:latin typeface="Times New Roman" pitchFamily="18" charset="0"/>
            </a:endParaRPr>
          </a:p>
          <a:p>
            <a:pPr marL="342900" indent="-342900" algn="ctr">
              <a:spcBef>
                <a:spcPct val="20000"/>
              </a:spcBef>
            </a:pPr>
            <a:r>
              <a:rPr lang="en-US" sz="1600" dirty="0">
                <a:solidFill>
                  <a:srgbClr val="5F5F5F"/>
                </a:solidFill>
                <a:latin typeface="Times New Roman" pitchFamily="18" charset="0"/>
              </a:rPr>
              <a:t>T</a:t>
            </a:r>
            <a:r>
              <a:rPr lang="en-US" sz="1200" dirty="0">
                <a:solidFill>
                  <a:srgbClr val="5F5F5F"/>
                </a:solidFill>
                <a:latin typeface="Times New Roman" pitchFamily="18" charset="0"/>
              </a:rPr>
              <a:t>HE </a:t>
            </a:r>
            <a:r>
              <a:rPr lang="en-US" sz="1600" dirty="0">
                <a:solidFill>
                  <a:srgbClr val="5F5F5F"/>
                </a:solidFill>
                <a:latin typeface="Times New Roman" pitchFamily="18" charset="0"/>
              </a:rPr>
              <a:t>S</a:t>
            </a:r>
            <a:r>
              <a:rPr lang="en-US" sz="1200" dirty="0">
                <a:solidFill>
                  <a:srgbClr val="5F5F5F"/>
                </a:solidFill>
                <a:latin typeface="Times New Roman" pitchFamily="18" charset="0"/>
              </a:rPr>
              <a:t>TATE </a:t>
            </a:r>
            <a:r>
              <a:rPr lang="en-US" sz="1600" dirty="0">
                <a:solidFill>
                  <a:srgbClr val="5F5F5F"/>
                </a:solidFill>
                <a:latin typeface="Times New Roman" pitchFamily="18" charset="0"/>
              </a:rPr>
              <a:t>L</a:t>
            </a:r>
            <a:r>
              <a:rPr lang="en-US" sz="1200" dirty="0">
                <a:solidFill>
                  <a:srgbClr val="5F5F5F"/>
                </a:solidFill>
                <a:latin typeface="Times New Roman" pitchFamily="18" charset="0"/>
              </a:rPr>
              <a:t>IFE </a:t>
            </a:r>
            <a:r>
              <a:rPr lang="en-US" sz="1600" dirty="0">
                <a:solidFill>
                  <a:srgbClr val="5F5F5F"/>
                </a:solidFill>
                <a:latin typeface="Times New Roman" pitchFamily="18" charset="0"/>
              </a:rPr>
              <a:t>I</a:t>
            </a:r>
            <a:r>
              <a:rPr lang="en-US" sz="1200" dirty="0">
                <a:solidFill>
                  <a:srgbClr val="5F5F5F"/>
                </a:solidFill>
                <a:latin typeface="Times New Roman" pitchFamily="18" charset="0"/>
              </a:rPr>
              <a:t>NSURANCE </a:t>
            </a:r>
            <a:r>
              <a:rPr lang="en-US" sz="1600" dirty="0">
                <a:solidFill>
                  <a:srgbClr val="5F5F5F"/>
                </a:solidFill>
                <a:latin typeface="Times New Roman" pitchFamily="18" charset="0"/>
              </a:rPr>
              <a:t>C</a:t>
            </a:r>
            <a:r>
              <a:rPr lang="en-US" sz="1200" dirty="0">
                <a:solidFill>
                  <a:srgbClr val="5F5F5F"/>
                </a:solidFill>
                <a:latin typeface="Times New Roman" pitchFamily="18" charset="0"/>
              </a:rPr>
              <a:t>OMPANY</a:t>
            </a:r>
            <a:r>
              <a:rPr lang="en-US" sz="1200" baseline="30000" dirty="0">
                <a:solidFill>
                  <a:srgbClr val="5F5F5F"/>
                </a:solidFill>
                <a:latin typeface="Times New Roman" pitchFamily="18" charset="0"/>
              </a:rPr>
              <a:t>®</a:t>
            </a:r>
            <a:endParaRPr lang="en-US" sz="1200" dirty="0">
              <a:solidFill>
                <a:srgbClr val="5F5F5F"/>
              </a:solidFill>
              <a:latin typeface="Times New Roman" pitchFamily="18" charset="0"/>
            </a:endParaRPr>
          </a:p>
          <a:p>
            <a:pPr marL="342900" indent="-342900" algn="ctr">
              <a:spcBef>
                <a:spcPct val="20000"/>
              </a:spcBef>
            </a:pPr>
            <a:endParaRPr lang="en-US" sz="1200" dirty="0">
              <a:solidFill>
                <a:srgbClr val="5F5F5F"/>
              </a:solidFill>
              <a:latin typeface="Times New Roman" pitchFamily="18" charset="0"/>
            </a:endParaRPr>
          </a:p>
        </p:txBody>
      </p:sp>
      <p:sp>
        <p:nvSpPr>
          <p:cNvPr id="3" name="TextBox 2">
            <a:extLst>
              <a:ext uri="{FF2B5EF4-FFF2-40B4-BE49-F238E27FC236}">
                <a16:creationId xmlns:a16="http://schemas.microsoft.com/office/drawing/2014/main" xmlns="" id="{E92BB85C-9D82-44E5-A949-1A159ACBC8BA}"/>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300192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1098" y="1595121"/>
            <a:ext cx="3945062" cy="3543928"/>
          </a:xfrm>
        </p:spPr>
        <p:txBody>
          <a:bodyPr>
            <a:normAutofit/>
          </a:bodyPr>
          <a:lstStyle/>
          <a:p>
            <a:pPr>
              <a:lnSpc>
                <a:spcPct val="200000"/>
              </a:lnSpc>
              <a:spcBef>
                <a:spcPts val="0"/>
              </a:spcBef>
            </a:pPr>
            <a:r>
              <a:rPr lang="en-US" sz="2400" dirty="0">
                <a:solidFill>
                  <a:srgbClr val="060F18"/>
                </a:solidFill>
                <a:latin typeface="Arial Narrow" panose="020B0606020202030204" pitchFamily="34" charset="0"/>
              </a:rPr>
              <a:t>Having enough income</a:t>
            </a:r>
          </a:p>
          <a:p>
            <a:pPr>
              <a:lnSpc>
                <a:spcPct val="200000"/>
              </a:lnSpc>
              <a:spcBef>
                <a:spcPts val="0"/>
              </a:spcBef>
            </a:pPr>
            <a:r>
              <a:rPr lang="en-US" sz="2400" dirty="0">
                <a:solidFill>
                  <a:srgbClr val="060F18"/>
                </a:solidFill>
                <a:latin typeface="Arial Narrow" panose="020B0606020202030204" pitchFamily="34" charset="0"/>
              </a:rPr>
              <a:t>Low interest rate market</a:t>
            </a:r>
          </a:p>
          <a:p>
            <a:pPr>
              <a:lnSpc>
                <a:spcPct val="200000"/>
              </a:lnSpc>
              <a:spcBef>
                <a:spcPts val="0"/>
              </a:spcBef>
            </a:pPr>
            <a:r>
              <a:rPr lang="en-US" sz="2400" dirty="0">
                <a:solidFill>
                  <a:srgbClr val="060F18"/>
                </a:solidFill>
                <a:latin typeface="Arial Narrow" panose="020B0606020202030204" pitchFamily="34" charset="0"/>
              </a:rPr>
              <a:t>Healthcare costs</a:t>
            </a:r>
          </a:p>
          <a:p>
            <a:pPr>
              <a:lnSpc>
                <a:spcPct val="200000"/>
              </a:lnSpc>
              <a:spcBef>
                <a:spcPts val="0"/>
              </a:spcBef>
            </a:pPr>
            <a:r>
              <a:rPr lang="en-US" sz="2400" b="1" i="1" dirty="0">
                <a:solidFill>
                  <a:srgbClr val="060F18"/>
                </a:solidFill>
                <a:latin typeface="Arial Narrow" panose="020B0606020202030204" pitchFamily="34" charset="0"/>
              </a:rPr>
              <a:t>Long-term care costs</a:t>
            </a:r>
          </a:p>
        </p:txBody>
      </p:sp>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Get successfully down the mountain</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Issues that can impact the descent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24" y="1984004"/>
            <a:ext cx="3299902" cy="329990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F2CB4A70-EC38-4B83-999B-1FC7580CB94A}"/>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399675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2042" y="1849497"/>
            <a:ext cx="6573455" cy="2549783"/>
          </a:xfrm>
        </p:spPr>
        <p:txBody>
          <a:bodyPr>
            <a:normAutofit lnSpcReduction="10000"/>
          </a:bodyPr>
          <a:lstStyle/>
          <a:p>
            <a:pPr marL="0" indent="0" algn="r">
              <a:buNone/>
            </a:pPr>
            <a:r>
              <a:rPr lang="en-US" dirty="0">
                <a:solidFill>
                  <a:srgbClr val="060F18"/>
                </a:solidFill>
                <a:latin typeface="Arial Narrow" panose="020B0606020202030204" pitchFamily="34" charset="0"/>
              </a:rPr>
              <a:t>$97,452 	</a:t>
            </a:r>
            <a:r>
              <a:rPr lang="en-US" sz="2200" dirty="0">
                <a:solidFill>
                  <a:srgbClr val="060F18"/>
                </a:solidFill>
                <a:latin typeface="Arial Narrow" panose="020B0606020202030204" pitchFamily="34" charset="0"/>
              </a:rPr>
              <a:t>per year for private room in 2017* </a:t>
            </a:r>
            <a:endParaRPr lang="en-US" dirty="0">
              <a:solidFill>
                <a:srgbClr val="060F18"/>
              </a:solidFill>
              <a:latin typeface="Arial Narrow" panose="020B0606020202030204" pitchFamily="34" charset="0"/>
            </a:endParaRPr>
          </a:p>
          <a:p>
            <a:pPr marL="0" indent="0" algn="r">
              <a:buNone/>
            </a:pPr>
            <a:r>
              <a:rPr lang="en-US" dirty="0">
                <a:solidFill>
                  <a:srgbClr val="060F18"/>
                </a:solidFill>
                <a:latin typeface="Arial Narrow" panose="020B0606020202030204" pitchFamily="34" charset="0"/>
              </a:rPr>
              <a:t>     3.5% 	</a:t>
            </a:r>
            <a:r>
              <a:rPr lang="en-US" sz="2200" dirty="0">
                <a:solidFill>
                  <a:srgbClr val="060F18"/>
                </a:solidFill>
                <a:latin typeface="Arial Narrow" panose="020B0606020202030204" pitchFamily="34" charset="0"/>
              </a:rPr>
              <a:t>medical inflation rate</a:t>
            </a:r>
          </a:p>
          <a:p>
            <a:pPr marL="0" indent="0" algn="r">
              <a:buNone/>
            </a:pPr>
            <a:endParaRPr lang="en-US" sz="1200" dirty="0">
              <a:solidFill>
                <a:srgbClr val="060F18"/>
              </a:solidFill>
              <a:latin typeface="Arial Narrow" panose="020B0606020202030204" pitchFamily="34" charset="0"/>
            </a:endParaRPr>
          </a:p>
          <a:p>
            <a:pPr marL="0" indent="0" algn="r">
              <a:buNone/>
            </a:pPr>
            <a:r>
              <a:rPr lang="en-US" dirty="0">
                <a:solidFill>
                  <a:srgbClr val="060F18"/>
                </a:solidFill>
                <a:latin typeface="Arial Narrow" panose="020B0606020202030204" pitchFamily="34" charset="0"/>
              </a:rPr>
              <a:t>$137,465 </a:t>
            </a:r>
            <a:r>
              <a:rPr lang="en-US" sz="2200" dirty="0">
                <a:solidFill>
                  <a:srgbClr val="060F18"/>
                </a:solidFill>
                <a:latin typeface="Arial Narrow" panose="020B0606020202030204" pitchFamily="34" charset="0"/>
              </a:rPr>
              <a:t>per year in </a:t>
            </a:r>
            <a:r>
              <a:rPr lang="en-US" sz="2200" b="1" dirty="0">
                <a:solidFill>
                  <a:srgbClr val="060F18"/>
                </a:solidFill>
                <a:latin typeface="Arial Narrow" panose="020B0606020202030204" pitchFamily="34" charset="0"/>
              </a:rPr>
              <a:t>10</a:t>
            </a:r>
            <a:r>
              <a:rPr lang="en-US" sz="2200" dirty="0">
                <a:solidFill>
                  <a:srgbClr val="060F18"/>
                </a:solidFill>
                <a:latin typeface="Arial Narrow" panose="020B0606020202030204" pitchFamily="34" charset="0"/>
              </a:rPr>
              <a:t> years; or</a:t>
            </a:r>
            <a:endParaRPr lang="en-US" dirty="0">
              <a:solidFill>
                <a:srgbClr val="060F18"/>
              </a:solidFill>
              <a:latin typeface="Arial Narrow" panose="020B0606020202030204" pitchFamily="34" charset="0"/>
            </a:endParaRPr>
          </a:p>
          <a:p>
            <a:pPr marL="0" indent="0" algn="r">
              <a:buNone/>
            </a:pPr>
            <a:r>
              <a:rPr lang="en-US" dirty="0">
                <a:solidFill>
                  <a:srgbClr val="060F18"/>
                </a:solidFill>
                <a:latin typeface="Arial Narrow" panose="020B0606020202030204" pitchFamily="34" charset="0"/>
              </a:rPr>
              <a:t>$193,908 </a:t>
            </a:r>
            <a:r>
              <a:rPr lang="en-US" sz="2200" dirty="0">
                <a:solidFill>
                  <a:srgbClr val="060F18"/>
                </a:solidFill>
                <a:latin typeface="Arial Narrow" panose="020B0606020202030204" pitchFamily="34" charset="0"/>
              </a:rPr>
              <a:t>per year in </a:t>
            </a:r>
            <a:r>
              <a:rPr lang="en-US" sz="2200" b="1" dirty="0">
                <a:solidFill>
                  <a:srgbClr val="060F18"/>
                </a:solidFill>
                <a:latin typeface="Arial Narrow" panose="020B0606020202030204" pitchFamily="34" charset="0"/>
              </a:rPr>
              <a:t>20</a:t>
            </a:r>
            <a:r>
              <a:rPr lang="en-US" sz="2200" dirty="0">
                <a:solidFill>
                  <a:srgbClr val="060F18"/>
                </a:solidFill>
                <a:latin typeface="Arial Narrow" panose="020B0606020202030204" pitchFamily="34" charset="0"/>
              </a:rPr>
              <a:t> years</a:t>
            </a:r>
            <a:endParaRPr lang="en-US" sz="1200" dirty="0">
              <a:solidFill>
                <a:srgbClr val="060F18"/>
              </a:solidFill>
              <a:latin typeface="Arial Narrow" panose="020B0606020202030204" pitchFamily="34" charset="0"/>
            </a:endParaRPr>
          </a:p>
        </p:txBody>
      </p:sp>
      <p:sp>
        <p:nvSpPr>
          <p:cNvPr id="4" name="TextBox 3"/>
          <p:cNvSpPr txBox="1"/>
          <p:nvPr/>
        </p:nvSpPr>
        <p:spPr>
          <a:xfrm>
            <a:off x="4160585" y="2438501"/>
            <a:ext cx="389851" cy="461665"/>
          </a:xfrm>
          <a:prstGeom prst="rect">
            <a:avLst/>
          </a:prstGeom>
          <a:noFill/>
        </p:spPr>
        <p:txBody>
          <a:bodyPr wrap="none" rtlCol="0">
            <a:spAutoFit/>
          </a:bodyPr>
          <a:lstStyle/>
          <a:p>
            <a:pPr algn="ctr"/>
            <a:r>
              <a:rPr lang="en-US" sz="2400" dirty="0">
                <a:solidFill>
                  <a:srgbClr val="060F18"/>
                </a:solidFill>
              </a:rPr>
              <a:t>X</a:t>
            </a:r>
          </a:p>
        </p:txBody>
      </p:sp>
      <p:cxnSp>
        <p:nvCxnSpPr>
          <p:cNvPr id="6" name="Straight Connector 5"/>
          <p:cNvCxnSpPr/>
          <p:nvPr/>
        </p:nvCxnSpPr>
        <p:spPr>
          <a:xfrm>
            <a:off x="1671385" y="2940806"/>
            <a:ext cx="5984112" cy="11574"/>
          </a:xfrm>
          <a:prstGeom prst="line">
            <a:avLst/>
          </a:prstGeom>
          <a:ln>
            <a:solidFill>
              <a:srgbClr val="FF9E70"/>
            </a:solidFill>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205739" y="5538892"/>
            <a:ext cx="5841099" cy="600164"/>
          </a:xfrm>
          <a:prstGeom prst="rect">
            <a:avLst/>
          </a:prstGeom>
          <a:noFill/>
        </p:spPr>
        <p:txBody>
          <a:bodyPr wrap="square" rtlCol="0">
            <a:spAutoFit/>
          </a:bodyPr>
          <a:lstStyle/>
          <a:p>
            <a:r>
              <a:rPr lang="en-US" sz="1100" dirty="0">
                <a:solidFill>
                  <a:srgbClr val="060F18"/>
                </a:solidFill>
                <a:latin typeface="Arial Narrow" panose="020B0606020202030204" pitchFamily="34" charset="0"/>
              </a:rPr>
              <a:t>Source: “Genworth 2017 Cost of Care Survey, conducted by </a:t>
            </a:r>
            <a:r>
              <a:rPr lang="en-US" sz="1100" dirty="0" err="1">
                <a:solidFill>
                  <a:srgbClr val="060F18"/>
                </a:solidFill>
                <a:latin typeface="Arial Narrow" panose="020B0606020202030204" pitchFamily="34" charset="0"/>
              </a:rPr>
              <a:t>CareScout</a:t>
            </a:r>
            <a:r>
              <a:rPr lang="en-US" sz="1100" baseline="30000" dirty="0">
                <a:solidFill>
                  <a:srgbClr val="060F18"/>
                </a:solidFill>
                <a:latin typeface="Arial Narrow" panose="020B0606020202030204" pitchFamily="34" charset="0"/>
              </a:rPr>
              <a:t>®</a:t>
            </a:r>
            <a:r>
              <a:rPr lang="en-US" sz="1100" dirty="0">
                <a:solidFill>
                  <a:srgbClr val="060F18"/>
                </a:solidFill>
                <a:latin typeface="Arial Narrow" panose="020B0606020202030204" pitchFamily="34" charset="0"/>
              </a:rPr>
              <a:t>, June 2017</a:t>
            </a:r>
          </a:p>
          <a:p>
            <a:r>
              <a:rPr lang="en-US" sz="1100" dirty="0">
                <a:solidFill>
                  <a:srgbClr val="060F18"/>
                </a:solidFill>
                <a:latin typeface="Arial Narrow" panose="020B0606020202030204" pitchFamily="34" charset="0"/>
                <a:hlinkClick r:id="rId3"/>
              </a:rPr>
              <a:t>https://www.genworth.com/about-us/industry-expertise/cost-of-care.html</a:t>
            </a:r>
            <a:r>
              <a:rPr lang="en-US" sz="1100" dirty="0">
                <a:solidFill>
                  <a:srgbClr val="060F18"/>
                </a:solidFill>
                <a:latin typeface="Arial Narrow" panose="020B0606020202030204" pitchFamily="34" charset="0"/>
              </a:rPr>
              <a:t> Website accessed 16 October 2017.</a:t>
            </a:r>
          </a:p>
          <a:p>
            <a:endParaRPr lang="en-US" sz="1100" dirty="0">
              <a:solidFill>
                <a:srgbClr val="060F18"/>
              </a:solidFill>
              <a:latin typeface="Arial Narrow" panose="020B0606020202030204" pitchFamily="34" charset="0"/>
            </a:endParaRPr>
          </a:p>
        </p:txBody>
      </p:sp>
      <p:sp>
        <p:nvSpPr>
          <p:cNvPr id="7" name="TextBox 6"/>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Costs of long-term care? </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Average costs in 2017</a:t>
            </a:r>
          </a:p>
        </p:txBody>
      </p:sp>
      <p:sp>
        <p:nvSpPr>
          <p:cNvPr id="8" name="TextBox 7">
            <a:extLst>
              <a:ext uri="{FF2B5EF4-FFF2-40B4-BE49-F238E27FC236}">
                <a16:creationId xmlns:a16="http://schemas.microsoft.com/office/drawing/2014/main" xmlns="" id="{4D75A171-60F7-4FEE-8AAA-D835B6B1A673}"/>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1234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Understand the trends</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What can impact long-term care costs?</a:t>
            </a:r>
          </a:p>
        </p:txBody>
      </p:sp>
      <p:sp>
        <p:nvSpPr>
          <p:cNvPr id="6" name="TextBox 5"/>
          <p:cNvSpPr txBox="1"/>
          <p:nvPr/>
        </p:nvSpPr>
        <p:spPr>
          <a:xfrm>
            <a:off x="4775200" y="1267260"/>
            <a:ext cx="694421" cy="1200329"/>
          </a:xfrm>
          <a:prstGeom prst="rect">
            <a:avLst/>
          </a:prstGeom>
          <a:noFill/>
        </p:spPr>
        <p:txBody>
          <a:bodyPr wrap="none" rtlCol="0">
            <a:spAutoFit/>
          </a:bodyPr>
          <a:lstStyle/>
          <a:p>
            <a:r>
              <a:rPr lang="en-US" sz="7200" dirty="0">
                <a:solidFill>
                  <a:schemeClr val="accent5">
                    <a:lumMod val="75000"/>
                  </a:schemeClr>
                </a:solidFill>
                <a:latin typeface="+mj-lt"/>
              </a:rPr>
              <a:t>3</a:t>
            </a:r>
          </a:p>
        </p:txBody>
      </p:sp>
      <p:sp>
        <p:nvSpPr>
          <p:cNvPr id="7" name="TextBox 6"/>
          <p:cNvSpPr txBox="1"/>
          <p:nvPr/>
        </p:nvSpPr>
        <p:spPr>
          <a:xfrm>
            <a:off x="5297236" y="1600158"/>
            <a:ext cx="1896733" cy="923330"/>
          </a:xfrm>
          <a:prstGeom prst="rect">
            <a:avLst/>
          </a:prstGeom>
          <a:noFill/>
        </p:spPr>
        <p:txBody>
          <a:bodyPr wrap="square" rtlCol="0">
            <a:spAutoFit/>
          </a:bodyPr>
          <a:lstStyle/>
          <a:p>
            <a:r>
              <a:rPr lang="en-US" b="1" dirty="0">
                <a:solidFill>
                  <a:srgbClr val="060F18"/>
                </a:solidFill>
                <a:latin typeface="Arial Narrow" panose="020B0606020202030204" pitchFamily="34" charset="0"/>
                <a:cs typeface="Times" panose="02020603050405020304" pitchFamily="18" charset="0"/>
              </a:rPr>
              <a:t>Family dynamics</a:t>
            </a:r>
          </a:p>
          <a:p>
            <a:r>
              <a:rPr lang="en-US" dirty="0">
                <a:solidFill>
                  <a:srgbClr val="060F18"/>
                </a:solidFill>
                <a:latin typeface="Arial Narrow" panose="020B0606020202030204" pitchFamily="34" charset="0"/>
                <a:cs typeface="Times" panose="02020603050405020304" pitchFamily="18" charset="0"/>
              </a:rPr>
              <a:t>Who is providing care now?</a:t>
            </a:r>
          </a:p>
        </p:txBody>
      </p:sp>
      <p:sp>
        <p:nvSpPr>
          <p:cNvPr id="8" name="TextBox 7"/>
          <p:cNvSpPr txBox="1"/>
          <p:nvPr/>
        </p:nvSpPr>
        <p:spPr>
          <a:xfrm>
            <a:off x="1821960" y="3528827"/>
            <a:ext cx="2353800" cy="923330"/>
          </a:xfrm>
          <a:prstGeom prst="rect">
            <a:avLst/>
          </a:prstGeom>
          <a:noFill/>
        </p:spPr>
        <p:txBody>
          <a:bodyPr wrap="square" rtlCol="0">
            <a:spAutoFit/>
          </a:bodyPr>
          <a:lstStyle/>
          <a:p>
            <a:r>
              <a:rPr lang="en-US" b="1" dirty="0">
                <a:solidFill>
                  <a:srgbClr val="060F18"/>
                </a:solidFill>
                <a:latin typeface="Arial Narrow" panose="020B0606020202030204" pitchFamily="34" charset="0"/>
                <a:cs typeface="Times" panose="02020603050405020304" pitchFamily="18" charset="0"/>
              </a:rPr>
              <a:t>Longer life spans</a:t>
            </a:r>
            <a:endParaRPr lang="en-US" dirty="0">
              <a:solidFill>
                <a:srgbClr val="060F18"/>
              </a:solidFill>
              <a:latin typeface="Arial Narrow" panose="020B0606020202030204" pitchFamily="34" charset="0"/>
              <a:cs typeface="Times" panose="02020603050405020304" pitchFamily="18" charset="0"/>
            </a:endParaRPr>
          </a:p>
          <a:p>
            <a:r>
              <a:rPr lang="en-US" dirty="0">
                <a:solidFill>
                  <a:srgbClr val="060F18"/>
                </a:solidFill>
                <a:latin typeface="Arial Narrow" panose="020B0606020202030204" pitchFamily="34" charset="0"/>
                <a:cs typeface="Times" panose="02020603050405020304" pitchFamily="18" charset="0"/>
              </a:rPr>
              <a:t>Life expectancy increasing – costs more</a:t>
            </a:r>
          </a:p>
        </p:txBody>
      </p:sp>
      <p:sp>
        <p:nvSpPr>
          <p:cNvPr id="9" name="TextBox 8"/>
          <p:cNvSpPr txBox="1"/>
          <p:nvPr/>
        </p:nvSpPr>
        <p:spPr>
          <a:xfrm>
            <a:off x="5297236" y="3455015"/>
            <a:ext cx="2180524" cy="1608133"/>
          </a:xfrm>
          <a:prstGeom prst="rect">
            <a:avLst/>
          </a:prstGeom>
          <a:noFill/>
        </p:spPr>
        <p:txBody>
          <a:bodyPr wrap="square" rtlCol="0">
            <a:spAutoFit/>
          </a:bodyPr>
          <a:lstStyle/>
          <a:p>
            <a:r>
              <a:rPr lang="en-US" b="1" dirty="0">
                <a:solidFill>
                  <a:srgbClr val="060F18"/>
                </a:solidFill>
                <a:latin typeface="Arial Narrow" panose="020B0606020202030204" pitchFamily="34" charset="0"/>
                <a:cs typeface="Times" panose="02020603050405020304" pitchFamily="18" charset="0"/>
              </a:rPr>
              <a:t>Government</a:t>
            </a:r>
            <a:endParaRPr lang="en-US" dirty="0">
              <a:solidFill>
                <a:srgbClr val="060F18"/>
              </a:solidFill>
              <a:latin typeface="Arial Narrow" panose="020B0606020202030204" pitchFamily="34" charset="0"/>
              <a:cs typeface="Times" panose="02020603050405020304" pitchFamily="18" charset="0"/>
            </a:endParaRPr>
          </a:p>
          <a:p>
            <a:r>
              <a:rPr lang="en-US" dirty="0">
                <a:solidFill>
                  <a:srgbClr val="060F18"/>
                </a:solidFill>
                <a:latin typeface="Arial Narrow" panose="020B0606020202030204" pitchFamily="34" charset="0"/>
                <a:cs typeface="Times" panose="02020603050405020304" pitchFamily="18" charset="0"/>
              </a:rPr>
              <a:t>What programs will be available? Who will qualify?</a:t>
            </a:r>
          </a:p>
          <a:p>
            <a:pPr indent="1588">
              <a:lnSpc>
                <a:spcPct val="150000"/>
              </a:lnSpc>
              <a:spcBef>
                <a:spcPts val="250"/>
              </a:spcBef>
              <a:buClr>
                <a:srgbClr val="5B9BD5"/>
              </a:buClr>
              <a:buSzPct val="80000"/>
              <a:defRPr/>
            </a:pPr>
            <a:endParaRPr lang="en-US" sz="1600" dirty="0">
              <a:solidFill>
                <a:srgbClr val="060F18"/>
              </a:solidFill>
              <a:latin typeface="Arial Narrow" panose="020B0606020202030204" pitchFamily="34" charset="0"/>
              <a:ea typeface="ヒラギノ角ゴ Pro W3"/>
              <a:cs typeface="Times" panose="02020603050405020304" pitchFamily="18" charset="0"/>
            </a:endParaRPr>
          </a:p>
        </p:txBody>
      </p:sp>
      <p:sp>
        <p:nvSpPr>
          <p:cNvPr id="10" name="TextBox 9"/>
          <p:cNvSpPr txBox="1"/>
          <p:nvPr/>
        </p:nvSpPr>
        <p:spPr>
          <a:xfrm>
            <a:off x="1749496" y="1563408"/>
            <a:ext cx="2251283" cy="1200329"/>
          </a:xfrm>
          <a:prstGeom prst="rect">
            <a:avLst/>
          </a:prstGeom>
          <a:noFill/>
        </p:spPr>
        <p:txBody>
          <a:bodyPr wrap="square" rtlCol="0">
            <a:spAutoFit/>
          </a:bodyPr>
          <a:lstStyle/>
          <a:p>
            <a:r>
              <a:rPr lang="en-US" b="1" dirty="0">
                <a:solidFill>
                  <a:srgbClr val="060F18"/>
                </a:solidFill>
                <a:latin typeface="Arial Narrow" panose="020B0606020202030204" pitchFamily="34" charset="0"/>
                <a:cs typeface="Times" panose="02020603050405020304" pitchFamily="18" charset="0"/>
              </a:rPr>
              <a:t>Higher demand</a:t>
            </a:r>
            <a:endParaRPr lang="en-US" dirty="0">
              <a:solidFill>
                <a:srgbClr val="060F18"/>
              </a:solidFill>
              <a:latin typeface="Arial Narrow" panose="020B0606020202030204" pitchFamily="34" charset="0"/>
              <a:cs typeface="Times" panose="02020603050405020304" pitchFamily="18" charset="0"/>
            </a:endParaRPr>
          </a:p>
          <a:p>
            <a:r>
              <a:rPr lang="en-US" dirty="0">
                <a:solidFill>
                  <a:srgbClr val="060F18"/>
                </a:solidFill>
                <a:latin typeface="Arial Narrow" panose="020B0606020202030204" pitchFamily="34" charset="0"/>
                <a:cs typeface="Times" panose="02020603050405020304" pitchFamily="18" charset="0"/>
              </a:rPr>
              <a:t>Number of people needing care at the same time</a:t>
            </a:r>
          </a:p>
        </p:txBody>
      </p:sp>
      <p:sp>
        <p:nvSpPr>
          <p:cNvPr id="11" name="TextBox 10"/>
          <p:cNvSpPr txBox="1"/>
          <p:nvPr/>
        </p:nvSpPr>
        <p:spPr>
          <a:xfrm>
            <a:off x="1161932" y="3122886"/>
            <a:ext cx="814647" cy="1446550"/>
          </a:xfrm>
          <a:prstGeom prst="rect">
            <a:avLst/>
          </a:prstGeom>
          <a:noFill/>
        </p:spPr>
        <p:txBody>
          <a:bodyPr wrap="none" rtlCol="0">
            <a:spAutoFit/>
          </a:bodyPr>
          <a:lstStyle/>
          <a:p>
            <a:r>
              <a:rPr lang="en-US" sz="8800" dirty="0">
                <a:solidFill>
                  <a:schemeClr val="accent5">
                    <a:lumMod val="75000"/>
                  </a:schemeClr>
                </a:solidFill>
                <a:latin typeface="+mj-lt"/>
              </a:rPr>
              <a:t>2</a:t>
            </a:r>
          </a:p>
        </p:txBody>
      </p:sp>
      <p:sp>
        <p:nvSpPr>
          <p:cNvPr id="12" name="TextBox 11"/>
          <p:cNvSpPr txBox="1"/>
          <p:nvPr/>
        </p:nvSpPr>
        <p:spPr>
          <a:xfrm>
            <a:off x="1182043" y="1144150"/>
            <a:ext cx="670376" cy="1446550"/>
          </a:xfrm>
          <a:prstGeom prst="rect">
            <a:avLst/>
          </a:prstGeom>
          <a:noFill/>
        </p:spPr>
        <p:txBody>
          <a:bodyPr wrap="none" rtlCol="0">
            <a:spAutoFit/>
          </a:bodyPr>
          <a:lstStyle/>
          <a:p>
            <a:r>
              <a:rPr lang="en-US" sz="8800" dirty="0">
                <a:solidFill>
                  <a:schemeClr val="accent5">
                    <a:lumMod val="75000"/>
                  </a:schemeClr>
                </a:solidFill>
                <a:latin typeface="+mj-lt"/>
              </a:rPr>
              <a:t>1</a:t>
            </a:r>
          </a:p>
        </p:txBody>
      </p:sp>
      <p:sp>
        <p:nvSpPr>
          <p:cNvPr id="13" name="TextBox 12"/>
          <p:cNvSpPr txBox="1"/>
          <p:nvPr/>
        </p:nvSpPr>
        <p:spPr>
          <a:xfrm>
            <a:off x="4713179" y="3165204"/>
            <a:ext cx="705642" cy="1200329"/>
          </a:xfrm>
          <a:prstGeom prst="rect">
            <a:avLst/>
          </a:prstGeom>
          <a:noFill/>
        </p:spPr>
        <p:txBody>
          <a:bodyPr wrap="none" rtlCol="0">
            <a:spAutoFit/>
          </a:bodyPr>
          <a:lstStyle/>
          <a:p>
            <a:r>
              <a:rPr lang="en-US" sz="7000" dirty="0">
                <a:solidFill>
                  <a:schemeClr val="accent5">
                    <a:lumMod val="75000"/>
                  </a:schemeClr>
                </a:solidFill>
                <a:latin typeface="+mj-lt"/>
              </a:rPr>
              <a:t>4</a:t>
            </a:r>
          </a:p>
        </p:txBody>
      </p:sp>
      <p:sp>
        <p:nvSpPr>
          <p:cNvPr id="14" name="TextBox 13">
            <a:extLst>
              <a:ext uri="{FF2B5EF4-FFF2-40B4-BE49-F238E27FC236}">
                <a16:creationId xmlns:a16="http://schemas.microsoft.com/office/drawing/2014/main" xmlns="" id="{3616421C-61A7-463F-8BC4-391035C08EF9}"/>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290213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70778" y="1639447"/>
            <a:ext cx="7994134" cy="2070844"/>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111" charset="0"/>
              <a:buNone/>
            </a:pPr>
            <a:r>
              <a:rPr lang="en-US" sz="2200" dirty="0">
                <a:solidFill>
                  <a:srgbClr val="060F18"/>
                </a:solidFill>
                <a:latin typeface="Arial Narrow" panose="020B0606020202030204" pitchFamily="34" charset="0"/>
              </a:rPr>
              <a:t>About </a:t>
            </a:r>
            <a:r>
              <a:rPr lang="en-US" sz="2200" b="1" dirty="0">
                <a:solidFill>
                  <a:srgbClr val="060F18"/>
                </a:solidFill>
                <a:latin typeface="Arial Narrow" panose="020B0606020202030204" pitchFamily="34" charset="0"/>
              </a:rPr>
              <a:t>5.5 million </a:t>
            </a:r>
            <a:r>
              <a:rPr lang="en-US" sz="2200" dirty="0">
                <a:solidFill>
                  <a:srgbClr val="060F18"/>
                </a:solidFill>
                <a:latin typeface="Arial Narrow" panose="020B0606020202030204" pitchFamily="34" charset="0"/>
              </a:rPr>
              <a:t>Americans age 65+ have Alzheimer’s disease in 2018, which is </a:t>
            </a:r>
            <a:r>
              <a:rPr lang="en-US" sz="2200" b="1" dirty="0">
                <a:solidFill>
                  <a:srgbClr val="060F18"/>
                </a:solidFill>
                <a:latin typeface="Arial Narrow" panose="020B0606020202030204" pitchFamily="34" charset="0"/>
              </a:rPr>
              <a:t>1 in every 10 </a:t>
            </a:r>
            <a:r>
              <a:rPr lang="en-US" sz="2200" dirty="0">
                <a:solidFill>
                  <a:srgbClr val="060F18"/>
                </a:solidFill>
                <a:latin typeface="Arial Narrow" panose="020B0606020202030204" pitchFamily="34" charset="0"/>
              </a:rPr>
              <a:t>people above 65.*</a:t>
            </a:r>
            <a:endParaRPr lang="en-US" sz="2600" dirty="0">
              <a:solidFill>
                <a:srgbClr val="060F18"/>
              </a:solidFill>
              <a:latin typeface="Arial Narrow" panose="020B0606020202030204" pitchFamily="34" charset="0"/>
            </a:endParaRPr>
          </a:p>
        </p:txBody>
      </p:sp>
      <p:sp>
        <p:nvSpPr>
          <p:cNvPr id="4" name="Rectangle 3"/>
          <p:cNvSpPr/>
          <p:nvPr/>
        </p:nvSpPr>
        <p:spPr>
          <a:xfrm>
            <a:off x="915084" y="4412125"/>
            <a:ext cx="7705523" cy="400110"/>
          </a:xfrm>
          <a:prstGeom prst="rect">
            <a:avLst/>
          </a:prstGeom>
        </p:spPr>
        <p:txBody>
          <a:bodyPr wrap="square">
            <a:spAutoFit/>
          </a:bodyPr>
          <a:lstStyle/>
          <a:p>
            <a:pPr marL="9525" lvl="1" indent="0">
              <a:spcAft>
                <a:spcPts val="600"/>
              </a:spcAft>
              <a:buNone/>
            </a:pPr>
            <a:r>
              <a:rPr lang="en-US" sz="2000" dirty="0">
                <a:solidFill>
                  <a:srgbClr val="060F18"/>
                </a:solidFill>
                <a:latin typeface="Arial Narrow" panose="020B0606020202030204" pitchFamily="34" charset="0"/>
              </a:rPr>
              <a:t>By midcentury, someone in the U.S. will develop the disease </a:t>
            </a:r>
            <a:r>
              <a:rPr lang="en-US" sz="2000" b="1" dirty="0">
                <a:solidFill>
                  <a:srgbClr val="060F18"/>
                </a:solidFill>
                <a:latin typeface="Arial Narrow" panose="020B0606020202030204" pitchFamily="34" charset="0"/>
              </a:rPr>
              <a:t>every 33 seconds</a:t>
            </a:r>
            <a:r>
              <a:rPr lang="en-US" sz="2000" dirty="0">
                <a:solidFill>
                  <a:srgbClr val="060F18"/>
                </a:solidFill>
                <a:latin typeface="Arial Narrow" panose="020B0606020202030204" pitchFamily="34" charset="0"/>
              </a:rPr>
              <a:t>.*</a:t>
            </a:r>
            <a:endParaRPr lang="en-US" sz="2600" dirty="0">
              <a:solidFill>
                <a:srgbClr val="060F18"/>
              </a:solidFill>
              <a:latin typeface="Arial Narrow" panose="020B0606020202030204" pitchFamily="34" charset="0"/>
            </a:endParaRPr>
          </a:p>
        </p:txBody>
      </p:sp>
      <p:sp>
        <p:nvSpPr>
          <p:cNvPr id="5" name="Rectangle 4"/>
          <p:cNvSpPr/>
          <p:nvPr/>
        </p:nvSpPr>
        <p:spPr>
          <a:xfrm>
            <a:off x="202251" y="5330942"/>
            <a:ext cx="8418356" cy="430887"/>
          </a:xfrm>
          <a:prstGeom prst="rect">
            <a:avLst/>
          </a:prstGeom>
        </p:spPr>
        <p:txBody>
          <a:bodyPr wrap="square">
            <a:spAutoFit/>
          </a:bodyPr>
          <a:lstStyle/>
          <a:p>
            <a:r>
              <a:rPr lang="en-US" sz="1100" dirty="0">
                <a:solidFill>
                  <a:srgbClr val="060F18"/>
                </a:solidFill>
                <a:latin typeface="Arial Narrow" panose="020B0606020202030204" pitchFamily="34" charset="0"/>
              </a:rPr>
              <a:t>*Source: </a:t>
            </a:r>
            <a:r>
              <a:rPr lang="en-US" sz="1100" i="1" dirty="0">
                <a:solidFill>
                  <a:srgbClr val="060F18"/>
                </a:solidFill>
                <a:latin typeface="Arial Narrow" panose="020B0606020202030204" pitchFamily="34" charset="0"/>
              </a:rPr>
              <a:t>2018 Alzheimer’s Disease Facts and Figures. Alzheimer’s Association. https://www.alz.org/media/HomeOffice/Facts%20and%20Figures/facts-and-figures.pdf, </a:t>
            </a:r>
            <a:r>
              <a:rPr lang="en-US" sz="1100" dirty="0">
                <a:solidFill>
                  <a:srgbClr val="060F18"/>
                </a:solidFill>
                <a:latin typeface="Arial Narrow" panose="020B0606020202030204" pitchFamily="34" charset="0"/>
              </a:rPr>
              <a:t>pages 17 and 22. Web. 2018.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764" y="2428148"/>
            <a:ext cx="6116161" cy="1704180"/>
          </a:xfrm>
          <a:prstGeom prst="rect">
            <a:avLst/>
          </a:prstGeom>
        </p:spPr>
      </p:pic>
      <p:sp>
        <p:nvSpPr>
          <p:cNvPr id="7" name="TextBox 6"/>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Another trend…</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Alzheimer’s disease and long-term care</a:t>
            </a:r>
          </a:p>
        </p:txBody>
      </p:sp>
      <p:sp>
        <p:nvSpPr>
          <p:cNvPr id="8" name="TextBox 7">
            <a:extLst>
              <a:ext uri="{FF2B5EF4-FFF2-40B4-BE49-F238E27FC236}">
                <a16:creationId xmlns:a16="http://schemas.microsoft.com/office/drawing/2014/main" xmlns="" id="{08802F1C-68C1-4F30-B02B-274A713C7AF9}"/>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5958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08921519"/>
              </p:ext>
            </p:extLst>
          </p:nvPr>
        </p:nvGraphicFramePr>
        <p:xfrm>
          <a:off x="1623453" y="1767477"/>
          <a:ext cx="6080439" cy="2167560"/>
        </p:xfrm>
        <a:graphic>
          <a:graphicData uri="http://schemas.openxmlformats.org/drawingml/2006/table">
            <a:tbl>
              <a:tblPr firstRow="1" bandRow="1">
                <a:tableStyleId>{5C22544A-7EE6-4342-B048-85BDC9FD1C3A}</a:tableStyleId>
              </a:tblPr>
              <a:tblGrid>
                <a:gridCol w="1180707">
                  <a:extLst>
                    <a:ext uri="{9D8B030D-6E8A-4147-A177-3AD203B41FA5}">
                      <a16:colId xmlns:a16="http://schemas.microsoft.com/office/drawing/2014/main" xmlns="" val="20000"/>
                    </a:ext>
                  </a:extLst>
                </a:gridCol>
                <a:gridCol w="2872919">
                  <a:extLst>
                    <a:ext uri="{9D8B030D-6E8A-4147-A177-3AD203B41FA5}">
                      <a16:colId xmlns:a16="http://schemas.microsoft.com/office/drawing/2014/main" xmlns="" val="20001"/>
                    </a:ext>
                  </a:extLst>
                </a:gridCol>
                <a:gridCol w="2026813">
                  <a:extLst>
                    <a:ext uri="{9D8B030D-6E8A-4147-A177-3AD203B41FA5}">
                      <a16:colId xmlns:a16="http://schemas.microsoft.com/office/drawing/2014/main" xmlns="" val="20002"/>
                    </a:ext>
                  </a:extLst>
                </a:gridCol>
              </a:tblGrid>
              <a:tr h="791631">
                <a:tc>
                  <a:txBody>
                    <a:bodyPr/>
                    <a:lstStyle/>
                    <a:p>
                      <a:endParaRPr lang="en-US" dirty="0">
                        <a:solidFill>
                          <a:srgbClr val="777777"/>
                        </a:solidFill>
                        <a:latin typeface="Arial Narrow" panose="020B0606020202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Average Length</a:t>
                      </a:r>
                      <a:r>
                        <a:rPr lang="en-US" baseline="0" dirty="0">
                          <a:latin typeface="Arial Narrow" panose="020B0606020202030204" pitchFamily="34" charset="0"/>
                        </a:rPr>
                        <a:t> of LTC Stay</a:t>
                      </a:r>
                      <a:endParaRPr lang="en-US" b="1" i="0" dirty="0">
                        <a:solidFill>
                          <a:srgbClr val="060F18"/>
                        </a:solidFill>
                        <a:latin typeface="Arial Narrow" panose="020B0606020202030204" pitchFamily="34" charset="0"/>
                      </a:endParaRPr>
                    </a:p>
                  </a:txBody>
                  <a:tcPr anchor="ctr"/>
                </a:tc>
                <a:tc>
                  <a:txBody>
                    <a:bodyPr/>
                    <a:lstStyle/>
                    <a:p>
                      <a:pPr algn="ctr"/>
                      <a:r>
                        <a:rPr lang="en-US" dirty="0">
                          <a:latin typeface="Arial Narrow" panose="020B0606020202030204" pitchFamily="34" charset="0"/>
                        </a:rPr>
                        <a:t>Total</a:t>
                      </a:r>
                      <a:endParaRPr lang="en-US" b="1" i="0" dirty="0">
                        <a:solidFill>
                          <a:srgbClr val="060F18"/>
                        </a:solidFill>
                        <a:latin typeface="Arial Narrow" panose="020B0606020202030204" pitchFamily="34" charset="0"/>
                      </a:endParaRPr>
                    </a:p>
                  </a:txBody>
                  <a:tcPr anchor="ctr"/>
                </a:tc>
                <a:extLst>
                  <a:ext uri="{0D108BD9-81ED-4DB2-BD59-A6C34878D82A}">
                    <a16:rowId xmlns:a16="http://schemas.microsoft.com/office/drawing/2014/main" xmlns="" val="10000"/>
                  </a:ext>
                </a:extLst>
              </a:tr>
              <a:tr h="458643">
                <a:tc>
                  <a:txBody>
                    <a:bodyPr/>
                    <a:lstStyle/>
                    <a:p>
                      <a:pPr algn="ctr"/>
                      <a:r>
                        <a:rPr lang="en-US" dirty="0">
                          <a:solidFill>
                            <a:srgbClr val="060F18"/>
                          </a:solidFill>
                          <a:latin typeface="Arial Narrow" panose="020B0606020202030204" pitchFamily="34" charset="0"/>
                        </a:rPr>
                        <a:t>Men</a:t>
                      </a:r>
                    </a:p>
                  </a:txBody>
                  <a:tcPr anchor="ctr"/>
                </a:tc>
                <a:tc>
                  <a:txBody>
                    <a:bodyPr/>
                    <a:lstStyle/>
                    <a:p>
                      <a:pPr algn="ctr"/>
                      <a:r>
                        <a:rPr lang="en-US" dirty="0">
                          <a:solidFill>
                            <a:srgbClr val="060F18"/>
                          </a:solidFill>
                          <a:latin typeface="Arial Narrow" panose="020B0606020202030204" pitchFamily="34" charset="0"/>
                        </a:rPr>
                        <a:t>2.2 years</a:t>
                      </a:r>
                      <a:r>
                        <a:rPr lang="en-US" baseline="30000" dirty="0">
                          <a:solidFill>
                            <a:srgbClr val="060F18"/>
                          </a:solidFill>
                          <a:latin typeface="Arial Narrow" panose="020B0606020202030204" pitchFamily="34" charset="0"/>
                        </a:rPr>
                        <a:t>1</a:t>
                      </a:r>
                    </a:p>
                  </a:txBody>
                  <a:tcPr anchor="ctr"/>
                </a:tc>
                <a:tc>
                  <a:txBody>
                    <a:bodyPr/>
                    <a:lstStyle/>
                    <a:p>
                      <a:pPr algn="ctr"/>
                      <a:r>
                        <a:rPr lang="en-US" dirty="0">
                          <a:solidFill>
                            <a:srgbClr val="060F18"/>
                          </a:solidFill>
                          <a:latin typeface="Arial Narrow" panose="020B0606020202030204" pitchFamily="34" charset="0"/>
                        </a:rPr>
                        <a:t>$426,597</a:t>
                      </a:r>
                    </a:p>
                  </a:txBody>
                  <a:tcPr anchor="ctr"/>
                </a:tc>
                <a:extLst>
                  <a:ext uri="{0D108BD9-81ED-4DB2-BD59-A6C34878D82A}">
                    <a16:rowId xmlns:a16="http://schemas.microsoft.com/office/drawing/2014/main" xmlns="" val="10001"/>
                  </a:ext>
                </a:extLst>
              </a:tr>
              <a:tr h="458643">
                <a:tc>
                  <a:txBody>
                    <a:bodyPr/>
                    <a:lstStyle/>
                    <a:p>
                      <a:pPr algn="ctr"/>
                      <a:r>
                        <a:rPr lang="en-US" dirty="0">
                          <a:solidFill>
                            <a:srgbClr val="060F18"/>
                          </a:solidFill>
                          <a:latin typeface="Arial Narrow" panose="020B0606020202030204" pitchFamily="34" charset="0"/>
                        </a:rPr>
                        <a:t>Women</a:t>
                      </a:r>
                    </a:p>
                  </a:txBody>
                  <a:tcPr anchor="ctr"/>
                </a:tc>
                <a:tc>
                  <a:txBody>
                    <a:bodyPr/>
                    <a:lstStyle/>
                    <a:p>
                      <a:pPr algn="ctr"/>
                      <a:r>
                        <a:rPr lang="en-US" dirty="0">
                          <a:solidFill>
                            <a:srgbClr val="060F18"/>
                          </a:solidFill>
                          <a:latin typeface="Arial Narrow" panose="020B0606020202030204" pitchFamily="34" charset="0"/>
                        </a:rPr>
                        <a:t>3.7 years</a:t>
                      </a:r>
                      <a:r>
                        <a:rPr lang="en-US" baseline="30000" dirty="0">
                          <a:solidFill>
                            <a:srgbClr val="060F18"/>
                          </a:solidFill>
                          <a:latin typeface="Arial Narrow" panose="020B0606020202030204" pitchFamily="34" charset="0"/>
                        </a:rPr>
                        <a:t>1</a:t>
                      </a:r>
                    </a:p>
                  </a:txBody>
                  <a:tcPr anchor="ctr"/>
                </a:tc>
                <a:tc>
                  <a:txBody>
                    <a:bodyPr/>
                    <a:lstStyle/>
                    <a:p>
                      <a:pPr algn="ctr"/>
                      <a:r>
                        <a:rPr lang="en-US" dirty="0">
                          <a:solidFill>
                            <a:srgbClr val="060F18"/>
                          </a:solidFill>
                          <a:latin typeface="Arial Narrow" panose="020B0606020202030204" pitchFamily="34" charset="0"/>
                        </a:rPr>
                        <a:t>$717,459</a:t>
                      </a:r>
                    </a:p>
                  </a:txBody>
                  <a:tcPr anchor="ctr"/>
                </a:tc>
                <a:extLst>
                  <a:ext uri="{0D108BD9-81ED-4DB2-BD59-A6C34878D82A}">
                    <a16:rowId xmlns:a16="http://schemas.microsoft.com/office/drawing/2014/main" xmlns="" val="10002"/>
                  </a:ext>
                </a:extLst>
              </a:tr>
              <a:tr h="458643">
                <a:tc>
                  <a:txBody>
                    <a:bodyPr/>
                    <a:lstStyle/>
                    <a:p>
                      <a:pPr algn="ctr"/>
                      <a:r>
                        <a:rPr lang="en-US" dirty="0">
                          <a:solidFill>
                            <a:srgbClr val="060F18"/>
                          </a:solidFill>
                          <a:latin typeface="Arial Narrow" panose="020B0606020202030204" pitchFamily="34" charset="0"/>
                        </a:rPr>
                        <a:t>Alzheimer’s</a:t>
                      </a:r>
                    </a:p>
                  </a:txBody>
                  <a:tcPr anchor="ctr"/>
                </a:tc>
                <a:tc>
                  <a:txBody>
                    <a:bodyPr/>
                    <a:lstStyle/>
                    <a:p>
                      <a:pPr algn="ctr"/>
                      <a:r>
                        <a:rPr lang="en-US" dirty="0">
                          <a:solidFill>
                            <a:srgbClr val="060F18"/>
                          </a:solidFill>
                          <a:latin typeface="Arial Narrow" panose="020B0606020202030204" pitchFamily="34" charset="0"/>
                        </a:rPr>
                        <a:t>8 years</a:t>
                      </a:r>
                      <a:r>
                        <a:rPr lang="en-US" baseline="30000" dirty="0">
                          <a:solidFill>
                            <a:srgbClr val="060F18"/>
                          </a:solidFill>
                          <a:latin typeface="Arial Narrow" panose="020B0606020202030204" pitchFamily="34" charset="0"/>
                        </a:rPr>
                        <a:t>2</a:t>
                      </a:r>
                    </a:p>
                  </a:txBody>
                  <a:tcPr anchor="ctr"/>
                </a:tc>
                <a:tc>
                  <a:txBody>
                    <a:bodyPr/>
                    <a:lstStyle/>
                    <a:p>
                      <a:pPr algn="ctr"/>
                      <a:r>
                        <a:rPr lang="en-US" dirty="0">
                          <a:solidFill>
                            <a:srgbClr val="060F18"/>
                          </a:solidFill>
                          <a:latin typeface="Arial Narrow" panose="020B0606020202030204" pitchFamily="34" charset="0"/>
                        </a:rPr>
                        <a:t>$1,551,264</a:t>
                      </a:r>
                    </a:p>
                  </a:txBody>
                  <a:tcPr anchor="ctr"/>
                </a:tc>
                <a:extLst>
                  <a:ext uri="{0D108BD9-81ED-4DB2-BD59-A6C34878D82A}">
                    <a16:rowId xmlns:a16="http://schemas.microsoft.com/office/drawing/2014/main" xmlns="" val="10003"/>
                  </a:ext>
                </a:extLst>
              </a:tr>
            </a:tbl>
          </a:graphicData>
        </a:graphic>
      </p:graphicFrame>
      <p:sp>
        <p:nvSpPr>
          <p:cNvPr id="4" name="TextBox 3"/>
          <p:cNvSpPr txBox="1"/>
          <p:nvPr/>
        </p:nvSpPr>
        <p:spPr>
          <a:xfrm>
            <a:off x="320040" y="4701754"/>
            <a:ext cx="5948160" cy="938719"/>
          </a:xfrm>
          <a:prstGeom prst="rect">
            <a:avLst/>
          </a:prstGeom>
          <a:noFill/>
        </p:spPr>
        <p:txBody>
          <a:bodyPr wrap="square" rtlCol="0">
            <a:spAutoFit/>
          </a:bodyPr>
          <a:lstStyle/>
          <a:p>
            <a:pPr defTabSz="457037"/>
            <a:r>
              <a:rPr lang="en-US" sz="1100" dirty="0">
                <a:solidFill>
                  <a:srgbClr val="060F18"/>
                </a:solidFill>
                <a:latin typeface="Arial Narrow" panose="020B0606020202030204" pitchFamily="34" charset="0"/>
              </a:rPr>
              <a:t>*Calculated as cost of one year of care in a private room ($97,452) experiencing 3.5% inflation over 20 years.</a:t>
            </a:r>
            <a:endParaRPr lang="en-US" sz="1100" baseline="30000" dirty="0">
              <a:solidFill>
                <a:srgbClr val="060F18"/>
              </a:solidFill>
              <a:latin typeface="Arial Narrow" panose="020B0606020202030204" pitchFamily="34" charset="0"/>
            </a:endParaRPr>
          </a:p>
          <a:p>
            <a:pPr defTabSz="457037"/>
            <a:r>
              <a:rPr lang="en-US" sz="1100" baseline="30000" dirty="0">
                <a:solidFill>
                  <a:srgbClr val="060F18"/>
                </a:solidFill>
                <a:latin typeface="Arial Narrow" panose="020B0606020202030204" pitchFamily="34" charset="0"/>
              </a:rPr>
              <a:t>1. </a:t>
            </a:r>
            <a:r>
              <a:rPr lang="en-US" sz="1100" dirty="0">
                <a:solidFill>
                  <a:srgbClr val="060F18"/>
                </a:solidFill>
                <a:latin typeface="Arial Narrow" panose="020B0606020202030204" pitchFamily="34" charset="0"/>
              </a:rPr>
              <a:t>How Much Care Will You Need?” LongTermCare.gov. U.S. Department of Health and Human Services. </a:t>
            </a:r>
            <a:br>
              <a:rPr lang="en-US" sz="1100" dirty="0">
                <a:solidFill>
                  <a:srgbClr val="060F18"/>
                </a:solidFill>
                <a:latin typeface="Arial Narrow" panose="020B0606020202030204" pitchFamily="34" charset="0"/>
              </a:rPr>
            </a:br>
            <a:r>
              <a:rPr lang="en-US" sz="1100" u="sng" dirty="0">
                <a:solidFill>
                  <a:srgbClr val="060F18"/>
                </a:solidFill>
                <a:latin typeface="Arial Narrow" panose="020B0606020202030204" pitchFamily="34" charset="0"/>
                <a:hlinkClick r:id="rId3"/>
              </a:rPr>
              <a:t>https://longtermcare.acl.gov/the-basics/how-much-care-will-y</a:t>
            </a:r>
            <a:r>
              <a:rPr lang="en-US" sz="1100" u="sng" dirty="0">
                <a:solidFill>
                  <a:srgbClr val="BBBBBB"/>
                </a:solidFill>
                <a:latin typeface="Arial Narrow" panose="020B0606020202030204" pitchFamily="34" charset="0"/>
                <a:hlinkClick r:id="rId3"/>
              </a:rPr>
              <a:t>ou-need.html</a:t>
            </a:r>
            <a:r>
              <a:rPr lang="en-US" sz="1100" dirty="0">
                <a:solidFill>
                  <a:srgbClr val="060F18"/>
                </a:solidFill>
                <a:latin typeface="Arial Narrow" panose="020B0606020202030204" pitchFamily="34" charset="0"/>
              </a:rPr>
              <a:t>. 23 July 2018.</a:t>
            </a:r>
          </a:p>
          <a:p>
            <a:r>
              <a:rPr lang="en-US" sz="1100" baseline="30000" dirty="0">
                <a:solidFill>
                  <a:srgbClr val="060F18"/>
                </a:solidFill>
                <a:latin typeface="Arial Narrow" panose="020B0606020202030204" pitchFamily="34" charset="0"/>
              </a:rPr>
              <a:t>2. </a:t>
            </a:r>
            <a:r>
              <a:rPr lang="en-US" sz="1100" dirty="0">
                <a:solidFill>
                  <a:srgbClr val="060F18"/>
                </a:solidFill>
                <a:latin typeface="Arial Narrow" panose="020B0606020202030204" pitchFamily="34" charset="0"/>
              </a:rPr>
              <a:t>Alzheimer’s Association. </a:t>
            </a:r>
            <a:r>
              <a:rPr lang="en-US" sz="1100" i="1" dirty="0">
                <a:solidFill>
                  <a:srgbClr val="060F18"/>
                </a:solidFill>
                <a:latin typeface="Arial Narrow" panose="020B0606020202030204" pitchFamily="34" charset="0"/>
              </a:rPr>
              <a:t>2018 Alzheimer’s Disease Facts and Figures. Alzheimer’s Association. </a:t>
            </a:r>
            <a:r>
              <a:rPr lang="en-US" sz="1100" u="sng" dirty="0">
                <a:solidFill>
                  <a:srgbClr val="999999"/>
                </a:solidFill>
                <a:latin typeface="Arial Narrow" panose="020B0606020202030204" pitchFamily="34" charset="0"/>
              </a:rPr>
              <a:t>https://www.alz.org/media/HomeOffice/Facts%20and%20Figures/facts-and-figures.pdf</a:t>
            </a:r>
            <a:r>
              <a:rPr lang="en-US" sz="1100" i="1" dirty="0">
                <a:solidFill>
                  <a:srgbClr val="060F18"/>
                </a:solidFill>
                <a:latin typeface="Arial Narrow" panose="020B0606020202030204" pitchFamily="34" charset="0"/>
              </a:rPr>
              <a:t>, </a:t>
            </a:r>
            <a:r>
              <a:rPr lang="en-US" sz="1100" dirty="0">
                <a:solidFill>
                  <a:srgbClr val="060F18"/>
                </a:solidFill>
                <a:latin typeface="Arial Narrow" panose="020B0606020202030204" pitchFamily="34" charset="0"/>
              </a:rPr>
              <a:t>page 28. Web. 2018.</a:t>
            </a:r>
          </a:p>
        </p:txBody>
      </p:sp>
      <p:sp>
        <p:nvSpPr>
          <p:cNvPr id="5" name="TextBox 4"/>
          <p:cNvSpPr txBox="1"/>
          <p:nvPr/>
        </p:nvSpPr>
        <p:spPr>
          <a:xfrm>
            <a:off x="320040" y="200541"/>
            <a:ext cx="7924800" cy="800219"/>
          </a:xfrm>
          <a:prstGeom prst="rect">
            <a:avLst/>
          </a:prstGeom>
          <a:noFill/>
        </p:spPr>
        <p:txBody>
          <a:bodyPr wrap="square" rtlCol="0">
            <a:spAutoFit/>
          </a:bodyPr>
          <a:lstStyle/>
          <a:p>
            <a:r>
              <a:rPr lang="en-US" sz="2800" dirty="0">
                <a:solidFill>
                  <a:srgbClr val="000000"/>
                </a:solidFill>
                <a:latin typeface="Georgia" charset="0"/>
                <a:ea typeface="Georgia" charset="0"/>
                <a:cs typeface="Georgia" charset="0"/>
              </a:rPr>
              <a:t>Consider this</a:t>
            </a:r>
            <a:br>
              <a:rPr lang="en-US" sz="2800" dirty="0">
                <a:solidFill>
                  <a:srgbClr val="000000"/>
                </a:solidFill>
                <a:latin typeface="Georgia" charset="0"/>
                <a:ea typeface="Georgia" charset="0"/>
                <a:cs typeface="Georgia" charset="0"/>
              </a:rPr>
            </a:br>
            <a:r>
              <a:rPr lang="en-US" i="1" dirty="0">
                <a:solidFill>
                  <a:srgbClr val="000000"/>
                </a:solidFill>
                <a:latin typeface="Georgia" charset="0"/>
                <a:ea typeface="Georgia" charset="0"/>
                <a:cs typeface="Georgia" charset="0"/>
              </a:rPr>
              <a:t>$193,908* per year can become…</a:t>
            </a:r>
          </a:p>
        </p:txBody>
      </p:sp>
      <p:sp>
        <p:nvSpPr>
          <p:cNvPr id="6" name="TextBox 5">
            <a:extLst>
              <a:ext uri="{FF2B5EF4-FFF2-40B4-BE49-F238E27FC236}">
                <a16:creationId xmlns:a16="http://schemas.microsoft.com/office/drawing/2014/main" xmlns="" id="{4A4C9B63-8E4D-4565-82CA-3648897B1EED}"/>
              </a:ext>
            </a:extLst>
          </p:cNvPr>
          <p:cNvSpPr txBox="1"/>
          <p:nvPr/>
        </p:nvSpPr>
        <p:spPr>
          <a:xfrm>
            <a:off x="3945700" y="6241057"/>
            <a:ext cx="4971266" cy="230832"/>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5F5F5F"/>
                </a:solidFill>
                <a:latin typeface="Arial" pitchFamily="-111" charset="0"/>
                <a:ea typeface="ヒラギノ角ゴ Pro W3" pitchFamily="-111" charset="-128"/>
                <a:cs typeface="ヒラギノ角ゴ Pro W3" pitchFamily="-111" charset="-128"/>
              </a:rPr>
              <a:t>For use with financial professionals and/or attorneys only. Not for public distribution.</a:t>
            </a:r>
          </a:p>
        </p:txBody>
      </p:sp>
    </p:spTree>
    <p:extLst>
      <p:ext uri="{BB962C8B-B14F-4D97-AF65-F5344CB8AC3E}">
        <p14:creationId xmlns:p14="http://schemas.microsoft.com/office/powerpoint/2010/main" val="1388981829"/>
      </p:ext>
    </p:extLst>
  </p:cSld>
  <p:clrMapOvr>
    <a:masterClrMapping/>
  </p:clrMapOvr>
</p:sld>
</file>

<file path=ppt/theme/theme1.xml><?xml version="1.0" encoding="utf-8"?>
<a:theme xmlns:a="http://schemas.openxmlformats.org/drawingml/2006/main" name="Index_Annuity_Care">
  <a:themeElements>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fontScheme name="OneAmericaFonts">
      <a:majorFont>
        <a:latin typeface="Georgia"/>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30162_RetirementIncomeGap_PPT" id="{7CDB4298-3B69-8742-A52D-C7A887657360}" vid="{70F87366-61D0-3D49-8559-8575BBFEB7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2.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3.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4.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5.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6.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7.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8.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docProps/app.xml><?xml version="1.0" encoding="utf-8"?>
<Properties xmlns="http://schemas.openxmlformats.org/officeDocument/2006/extended-properties" xmlns:vt="http://schemas.openxmlformats.org/officeDocument/2006/docPropsVTypes">
  <Template>I-30162_RetirementIncomeGap_PPT</Template>
  <TotalTime>18666</TotalTime>
  <Words>6904</Words>
  <Application>Microsoft Office PowerPoint</Application>
  <PresentationFormat>On-screen Show (4:3)</PresentationFormat>
  <Paragraphs>661</Paragraphs>
  <Slides>42</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MS PGothic</vt:lpstr>
      <vt:lpstr>Arial</vt:lpstr>
      <vt:lpstr>Arial Narrow</vt:lpstr>
      <vt:lpstr>Calibri</vt:lpstr>
      <vt:lpstr>David</vt:lpstr>
      <vt:lpstr>Georgia</vt:lpstr>
      <vt:lpstr>Times</vt:lpstr>
      <vt:lpstr>Times New Roman</vt:lpstr>
      <vt:lpstr>Wingdings</vt:lpstr>
      <vt:lpstr>ヒラギノ角ゴ Pro W3</vt:lpstr>
      <vt:lpstr>Index_Annuity_Care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Retirement Income Gap</dc:title>
  <dc:creator>Doug Whitinger</dc:creator>
  <cp:lastModifiedBy>pati-svc</cp:lastModifiedBy>
  <cp:revision>301</cp:revision>
  <dcterms:created xsi:type="dcterms:W3CDTF">2017-07-05T18:47:36Z</dcterms:created>
  <dcterms:modified xsi:type="dcterms:W3CDTF">2021-10-25T12:19:43Z</dcterms:modified>
</cp:coreProperties>
</file>