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comments/modernComment_129_64E2A964.xml" ContentType="application/vnd.ms-powerpoint.comments+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57" r:id="rId5"/>
    <p:sldId id="260" r:id="rId6"/>
    <p:sldId id="270" r:id="rId7"/>
    <p:sldId id="284" r:id="rId8"/>
    <p:sldId id="285" r:id="rId9"/>
    <p:sldId id="288" r:id="rId10"/>
    <p:sldId id="289" r:id="rId11"/>
    <p:sldId id="291" r:id="rId12"/>
    <p:sldId id="286" r:id="rId13"/>
    <p:sldId id="298" r:id="rId14"/>
    <p:sldId id="299" r:id="rId15"/>
    <p:sldId id="290" r:id="rId16"/>
    <p:sldId id="297" r:id="rId17"/>
    <p:sldId id="300" r:id="rId18"/>
    <p:sldId id="292" r:id="rId19"/>
    <p:sldId id="271" r:id="rId20"/>
    <p:sldId id="272" r:id="rId21"/>
    <p:sldId id="273" r:id="rId22"/>
    <p:sldId id="274" r:id="rId23"/>
    <p:sldId id="275" r:id="rId24"/>
    <p:sldId id="276" r:id="rId25"/>
    <p:sldId id="277" r:id="rId26"/>
    <p:sldId id="278" r:id="rId27"/>
    <p:sldId id="279" r:id="rId28"/>
    <p:sldId id="280" r:id="rId29"/>
    <p:sldId id="295" r:id="rId30"/>
    <p:sldId id="281" r:id="rId31"/>
    <p:sldId id="282" r:id="rId32"/>
    <p:sldId id="283" r:id="rId33"/>
    <p:sldId id="293" r:id="rId34"/>
    <p:sldId id="258" r:id="rId35"/>
    <p:sldId id="268" r:id="rId36"/>
    <p:sldId id="267" r:id="rId37"/>
    <p:sldId id="294"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34056B6-9B26-37BC-E68C-916DC1CE0AB3}" name="Bruce Wood" initials="BW" userId="S::BWood@bradyware.com::66628254-2464-4db6-89e6-5851df01dd93"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7760"/>
    <a:srgbClr val="344235"/>
    <a:srgbClr val="5B7760"/>
    <a:srgbClr val="E5EAD6"/>
    <a:srgbClr val="8FAF9B"/>
    <a:srgbClr val="CCD6AF"/>
    <a:srgbClr val="D3D3D3"/>
    <a:srgbClr val="FFFFFF"/>
    <a:srgbClr val="447958"/>
    <a:srgbClr val="7D92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488" autoAdjust="0"/>
    <p:restoredTop sz="94660"/>
  </p:normalViewPr>
  <p:slideViewPr>
    <p:cSldViewPr snapToGrid="0">
      <p:cViewPr>
        <p:scale>
          <a:sx n="75" d="100"/>
          <a:sy n="75" d="100"/>
        </p:scale>
        <p:origin x="2412" y="88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presProps" Target="presProps.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comments/modernComment_129_64E2A964.xml><?xml version="1.0" encoding="utf-8"?>
<p188:cmLst xmlns:a="http://schemas.openxmlformats.org/drawingml/2006/main" xmlns:r="http://schemas.openxmlformats.org/officeDocument/2006/relationships" xmlns:p188="http://schemas.microsoft.com/office/powerpoint/2018/8/main">
  <p188:cm id="{845921D7-B9FE-418D-A396-F332E3C78F39}" authorId="{E34056B6-9B26-37BC-E68C-916DC1CE0AB3}" created="2024-08-22T15:55:29.330">
    <ac:txMkLst xmlns:ac="http://schemas.microsoft.com/office/drawing/2013/main/command">
      <pc:docMk xmlns:pc="http://schemas.microsoft.com/office/powerpoint/2013/main/command"/>
      <pc:sldMk xmlns:pc="http://schemas.microsoft.com/office/powerpoint/2013/main/command" cId="1692576100" sldId="297"/>
      <ac:spMk id="5" creationId="{ADB8AB0B-3315-B6B7-B393-F8975B0D1DC7}"/>
      <ac:txMk cp="543">
        <ac:context len="544" hash="121181643"/>
      </ac:txMk>
    </ac:txMkLst>
    <p188:pos x="7717955" y="777039"/>
    <p188:txBody>
      <a:bodyPr/>
      <a:lstStyle/>
      <a:p>
        <a:r>
          <a:rPr lang="en-US"/>
          <a:t>Estate of Cecil</a:t>
        </a:r>
      </a:p>
    </p188:txBody>
  </p188:cm>
</p188:cmLst>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Title Slid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2D7B293-DB37-9175-B6F3-D7FFE1FB1BDE}"/>
              </a:ext>
            </a:extLst>
          </p:cNvPr>
          <p:cNvSpPr>
            <a:spLocks noGrp="1" noRot="1" noMove="1" noResize="1" noEditPoints="1" noAdjustHandles="1" noChangeArrowheads="1" noChangeShapeType="1"/>
          </p:cNvSpPr>
          <p:nvPr userDrawn="1"/>
        </p:nvSpPr>
        <p:spPr>
          <a:xfrm>
            <a:off x="-1" y="0"/>
            <a:ext cx="9144001"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pic>
        <p:nvPicPr>
          <p:cNvPr id="5" name="Picture 4" descr="A picture containing water, boat, outdoor, city&#10;&#10;Description automatically generated">
            <a:extLst>
              <a:ext uri="{FF2B5EF4-FFF2-40B4-BE49-F238E27FC236}">
                <a16:creationId xmlns:a16="http://schemas.microsoft.com/office/drawing/2014/main" id="{D806B194-061A-C96D-C171-A3DEDDC33B54}"/>
              </a:ext>
            </a:extLst>
          </p:cNvPr>
          <p:cNvPicPr>
            <a:picLocks noGrp="1" noRot="1" noChangeAspect="1" noMove="1" noResize="1" noEditPoints="1" noAdjustHandles="1" noChangeArrowheads="1" noChangeShapeType="1" noCrop="1"/>
          </p:cNvPicPr>
          <p:nvPr userDrawn="1"/>
        </p:nvPicPr>
        <p:blipFill rotWithShape="1">
          <a:blip r:embed="rId2">
            <a:extLst>
              <a:ext uri="{28A0092B-C50C-407E-A947-70E740481C1C}">
                <a14:useLocalDpi xmlns:a14="http://schemas.microsoft.com/office/drawing/2010/main" val="0"/>
              </a:ext>
            </a:extLst>
          </a:blip>
          <a:srcRect l="10404" t="39863" r="12771" b="3121"/>
          <a:stretch/>
        </p:blipFill>
        <p:spPr>
          <a:xfrm>
            <a:off x="-1" y="825911"/>
            <a:ext cx="9144001" cy="6032090"/>
          </a:xfrm>
          <a:prstGeom prst="rect">
            <a:avLst/>
          </a:prstGeom>
        </p:spPr>
      </p:pic>
      <p:sp>
        <p:nvSpPr>
          <p:cNvPr id="6" name="Rectangle 5">
            <a:extLst>
              <a:ext uri="{FF2B5EF4-FFF2-40B4-BE49-F238E27FC236}">
                <a16:creationId xmlns:a16="http://schemas.microsoft.com/office/drawing/2014/main" id="{0FF38C2E-C0C9-9A2F-ECE8-23B69AEE26A8}"/>
              </a:ext>
            </a:extLst>
          </p:cNvPr>
          <p:cNvSpPr>
            <a:spLocks/>
          </p:cNvSpPr>
          <p:nvPr userDrawn="1"/>
        </p:nvSpPr>
        <p:spPr>
          <a:xfrm>
            <a:off x="0" y="3670110"/>
            <a:ext cx="9144000" cy="3187890"/>
          </a:xfrm>
          <a:prstGeom prst="rect">
            <a:avLst/>
          </a:prstGeom>
          <a:solidFill>
            <a:srgbClr val="7D9281">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a:extLst>
              <a:ext uri="{FF2B5EF4-FFF2-40B4-BE49-F238E27FC236}">
                <a16:creationId xmlns:a16="http://schemas.microsoft.com/office/drawing/2014/main" id="{0BB7B654-CCFC-EE6A-11EB-CEB902A50451}"/>
              </a:ext>
            </a:extLst>
          </p:cNvPr>
          <p:cNvSpPr>
            <a:spLocks noGrp="1" noRot="1" noMove="1" noResize="1" noEditPoints="1" noAdjustHandles="1" noChangeArrowheads="1" noChangeShapeType="1"/>
          </p:cNvSpPr>
          <p:nvPr userDrawn="1"/>
        </p:nvSpPr>
        <p:spPr>
          <a:xfrm>
            <a:off x="723900" y="-1"/>
            <a:ext cx="1657350" cy="1504335"/>
          </a:xfrm>
          <a:prstGeom prst="rect">
            <a:avLst/>
          </a:prstGeom>
          <a:solidFill>
            <a:srgbClr val="CCD6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925" dirty="0"/>
          </a:p>
        </p:txBody>
      </p:sp>
      <p:sp>
        <p:nvSpPr>
          <p:cNvPr id="8" name="Title 1">
            <a:extLst>
              <a:ext uri="{FF2B5EF4-FFF2-40B4-BE49-F238E27FC236}">
                <a16:creationId xmlns:a16="http://schemas.microsoft.com/office/drawing/2014/main" id="{2AF9BF12-7DC1-0520-D592-65FD9EC7C6E6}"/>
              </a:ext>
            </a:extLst>
          </p:cNvPr>
          <p:cNvSpPr txBox="1">
            <a:spLocks/>
          </p:cNvSpPr>
          <p:nvPr userDrawn="1"/>
        </p:nvSpPr>
        <p:spPr bwMode="auto">
          <a:xfrm>
            <a:off x="664590" y="4348533"/>
            <a:ext cx="5086350" cy="1173904"/>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600" kern="1200" baseline="0">
                <a:solidFill>
                  <a:srgbClr val="004788"/>
                </a:solidFill>
                <a:latin typeface="Arial" pitchFamily="34" charset="0"/>
                <a:ea typeface="+mj-ea"/>
                <a:cs typeface="Arial" pitchFamily="34" charset="0"/>
              </a:defRPr>
            </a:lvl1pPr>
            <a:lvl2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2pPr>
            <a:lvl3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3pPr>
            <a:lvl4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4pPr>
            <a:lvl5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5pPr>
            <a:lvl6pPr marL="4572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6pPr>
            <a:lvl7pPr marL="9144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7pPr>
            <a:lvl8pPr marL="13716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8pPr>
            <a:lvl9pPr marL="18288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9pPr>
          </a:lstStyle>
          <a:p>
            <a:r>
              <a:rPr lang="en-US" sz="2700" dirty="0">
                <a:solidFill>
                  <a:schemeClr val="bg1"/>
                </a:solidFill>
                <a:latin typeface="+mn-lt"/>
                <a:ea typeface="Inter" panose="020B0502030000000004" pitchFamily="34" charset="0"/>
                <a:cs typeface="Arial" charset="0"/>
              </a:rPr>
              <a:t>TITLE LINE 1</a:t>
            </a:r>
          </a:p>
          <a:p>
            <a:r>
              <a:rPr lang="en-US" sz="2700" dirty="0">
                <a:solidFill>
                  <a:schemeClr val="bg1"/>
                </a:solidFill>
                <a:latin typeface="+mn-lt"/>
                <a:ea typeface="Inter" panose="020B0502030000000004" pitchFamily="34" charset="0"/>
                <a:cs typeface="Arial" charset="0"/>
              </a:rPr>
              <a:t>	TITLE LINE 1</a:t>
            </a:r>
          </a:p>
          <a:p>
            <a:endParaRPr lang="en-US" sz="2700" dirty="0">
              <a:solidFill>
                <a:schemeClr val="bg1"/>
              </a:solidFill>
              <a:latin typeface="+mn-lt"/>
              <a:ea typeface="Inter" panose="020B0502030000000004" pitchFamily="34" charset="0"/>
              <a:cs typeface="Arial" charset="0"/>
            </a:endParaRPr>
          </a:p>
        </p:txBody>
      </p:sp>
      <p:pic>
        <p:nvPicPr>
          <p:cNvPr id="4" name="Picture 3" descr="Text&#10;&#10;Description automatically generated with medium confidence">
            <a:extLst>
              <a:ext uri="{FF2B5EF4-FFF2-40B4-BE49-F238E27FC236}">
                <a16:creationId xmlns:a16="http://schemas.microsoft.com/office/drawing/2014/main" id="{F061659E-2F0E-146D-BD9F-1A7101ABF477}"/>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8420100" y="73030"/>
            <a:ext cx="693917" cy="679851"/>
          </a:xfrm>
          <a:prstGeom prst="rect">
            <a:avLst/>
          </a:prstGeom>
        </p:spPr>
      </p:pic>
    </p:spTree>
    <p:extLst>
      <p:ext uri="{BB962C8B-B14F-4D97-AF65-F5344CB8AC3E}">
        <p14:creationId xmlns:p14="http://schemas.microsoft.com/office/powerpoint/2010/main" val="38931764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ries of Callout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1C932258-B2FB-7569-9C63-DCC6900A0B7F}"/>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27106454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tacked Callout Boxes">
    <p:spTree>
      <p:nvGrpSpPr>
        <p:cNvPr id="1" name=""/>
        <p:cNvGrpSpPr/>
        <p:nvPr/>
      </p:nvGrpSpPr>
      <p:grpSpPr>
        <a:xfrm>
          <a:off x="0" y="0"/>
          <a:ext cx="0" cy="0"/>
          <a:chOff x="0" y="0"/>
          <a:chExt cx="0" cy="0"/>
        </a:xfrm>
      </p:grpSpPr>
      <p:sp>
        <p:nvSpPr>
          <p:cNvPr id="14" name="Text Placeholder 13">
            <a:extLst>
              <a:ext uri="{FF2B5EF4-FFF2-40B4-BE49-F238E27FC236}">
                <a16:creationId xmlns:a16="http://schemas.microsoft.com/office/drawing/2014/main" id="{D53984A1-EDAE-B834-5729-04178341848A}"/>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2706386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ttention Callout Box">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B906A3B4-BCA7-2249-A46C-C58FD2DFC899}"/>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8158123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ntact Info">
    <p:spTree>
      <p:nvGrpSpPr>
        <p:cNvPr id="1" name=""/>
        <p:cNvGrpSpPr/>
        <p:nvPr/>
      </p:nvGrpSpPr>
      <p:grpSpPr>
        <a:xfrm>
          <a:off x="0" y="0"/>
          <a:ext cx="0" cy="0"/>
          <a:chOff x="0" y="0"/>
          <a:chExt cx="0" cy="0"/>
        </a:xfrm>
      </p:grpSpPr>
      <p:sp>
        <p:nvSpPr>
          <p:cNvPr id="16" name="Text Placeholder 13">
            <a:extLst>
              <a:ext uri="{FF2B5EF4-FFF2-40B4-BE49-F238E27FC236}">
                <a16:creationId xmlns:a16="http://schemas.microsoft.com/office/drawing/2014/main" id="{B906A3B4-BCA7-2249-A46C-C58FD2DFC899}"/>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31234108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picture containing text, day, distance&#10;&#10;Description automatically generated">
            <a:extLst>
              <a:ext uri="{FF2B5EF4-FFF2-40B4-BE49-F238E27FC236}">
                <a16:creationId xmlns:a16="http://schemas.microsoft.com/office/drawing/2014/main" id="{02BA35DD-D125-930E-5D7D-3582B678972F}"/>
              </a:ext>
            </a:extLst>
          </p:cNvPr>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Rectangle 3">
            <a:extLst>
              <a:ext uri="{FF2B5EF4-FFF2-40B4-BE49-F238E27FC236}">
                <a16:creationId xmlns:a16="http://schemas.microsoft.com/office/drawing/2014/main" id="{6386EBB0-BC56-60D5-0C7C-0AAF7B23A602}"/>
              </a:ext>
            </a:extLst>
          </p:cNvPr>
          <p:cNvSpPr/>
          <p:nvPr userDrawn="1"/>
        </p:nvSpPr>
        <p:spPr>
          <a:xfrm>
            <a:off x="0" y="855617"/>
            <a:ext cx="9144000" cy="5146766"/>
          </a:xfrm>
          <a:prstGeom prst="rect">
            <a:avLst/>
          </a:pr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3083121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Slide">
    <p:spTree>
      <p:nvGrpSpPr>
        <p:cNvPr id="1" name=""/>
        <p:cNvGrpSpPr/>
        <p:nvPr/>
      </p:nvGrpSpPr>
      <p:grpSpPr>
        <a:xfrm>
          <a:off x="0" y="0"/>
          <a:ext cx="0" cy="0"/>
          <a:chOff x="0" y="0"/>
          <a:chExt cx="0" cy="0"/>
        </a:xfrm>
      </p:grpSpPr>
      <p:pic>
        <p:nvPicPr>
          <p:cNvPr id="3" name="Picture 2" descr="A picture containing text, day, distance&#10;&#10;Description automatically generated">
            <a:extLst>
              <a:ext uri="{FF2B5EF4-FFF2-40B4-BE49-F238E27FC236}">
                <a16:creationId xmlns:a16="http://schemas.microsoft.com/office/drawing/2014/main" id="{FE6B1F91-E2F7-CD3C-FE72-0D9EAD5ED0A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Oval 3">
            <a:extLst>
              <a:ext uri="{FF2B5EF4-FFF2-40B4-BE49-F238E27FC236}">
                <a16:creationId xmlns:a16="http://schemas.microsoft.com/office/drawing/2014/main" id="{38C4DA1D-3678-FF1D-0405-E9B151ACEADB}"/>
              </a:ext>
            </a:extLst>
          </p:cNvPr>
          <p:cNvSpPr/>
          <p:nvPr userDrawn="1"/>
        </p:nvSpPr>
        <p:spPr>
          <a:xfrm>
            <a:off x="4447094" y="1409700"/>
            <a:ext cx="4317477" cy="4301176"/>
          </a:xfrm>
          <a:prstGeom prst="ellipse">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9945479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Background">
    <p:spTree>
      <p:nvGrpSpPr>
        <p:cNvPr id="1" name=""/>
        <p:cNvGrpSpPr/>
        <p:nvPr/>
      </p:nvGrpSpPr>
      <p:grpSpPr>
        <a:xfrm>
          <a:off x="0" y="0"/>
          <a:ext cx="0" cy="0"/>
          <a:chOff x="0" y="0"/>
          <a:chExt cx="0" cy="0"/>
        </a:xfrm>
      </p:grpSpPr>
      <p:sp>
        <p:nvSpPr>
          <p:cNvPr id="4" name="Text Placeholder 13">
            <a:extLst>
              <a:ext uri="{FF2B5EF4-FFF2-40B4-BE49-F238E27FC236}">
                <a16:creationId xmlns:a16="http://schemas.microsoft.com/office/drawing/2014/main" id="{E563586F-308B-25A0-568B-E63A45EC9AD9}"/>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1680250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 2 Bullet Boxes">
    <p:spTree>
      <p:nvGrpSpPr>
        <p:cNvPr id="1" name=""/>
        <p:cNvGrpSpPr/>
        <p:nvPr/>
      </p:nvGrpSpPr>
      <p:grpSpPr>
        <a:xfrm>
          <a:off x="0" y="0"/>
          <a:ext cx="0" cy="0"/>
          <a:chOff x="0" y="0"/>
          <a:chExt cx="0" cy="0"/>
        </a:xfrm>
      </p:grpSpPr>
      <p:sp>
        <p:nvSpPr>
          <p:cNvPr id="10" name="Text Placeholder 11">
            <a:extLst>
              <a:ext uri="{FF2B5EF4-FFF2-40B4-BE49-F238E27FC236}">
                <a16:creationId xmlns:a16="http://schemas.microsoft.com/office/drawing/2014/main" id="{A74835EA-148B-6CF8-27E6-F74ECE73B68A}"/>
              </a:ext>
            </a:extLst>
          </p:cNvPr>
          <p:cNvSpPr>
            <a:spLocks noGrp="1"/>
          </p:cNvSpPr>
          <p:nvPr>
            <p:ph type="body" sz="quarter" idx="10"/>
          </p:nvPr>
        </p:nvSpPr>
        <p:spPr>
          <a:xfrm>
            <a:off x="383458" y="2472886"/>
            <a:ext cx="3812459" cy="3603450"/>
          </a:xfrm>
          <a:prstGeom prst="rect">
            <a:avLst/>
          </a:prstGeom>
        </p:spPr>
        <p:txBody>
          <a:bodyPr/>
          <a:lstStyle>
            <a:lvl1pPr marL="346463" indent="-346463">
              <a:buFont typeface="Wingdings" panose="05000000000000000000" pitchFamily="2" charset="2"/>
              <a:buChar char="§"/>
              <a:defRPr sz="2100"/>
            </a:lvl1pPr>
            <a:lvl2pPr marL="597679" indent="-254788">
              <a:buFont typeface="Wingdings" panose="05000000000000000000" pitchFamily="2" charset="2"/>
              <a:buChar char=""/>
              <a:defRPr sz="1800"/>
            </a:lvl2pPr>
            <a:lvl3pPr marL="944143" indent="-258359">
              <a:buFont typeface="Wingdings" panose="05000000000000000000" pitchFamily="2" charset="2"/>
              <a:buChar char=""/>
              <a:defRPr sz="1500"/>
            </a:lvl3pPr>
            <a:lvl4pPr marL="1028675" indent="0">
              <a:buFont typeface="Wingdings" panose="05000000000000000000" pitchFamily="2" charset="2"/>
              <a:buNone/>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4" name="Text Placeholder 11">
            <a:extLst>
              <a:ext uri="{FF2B5EF4-FFF2-40B4-BE49-F238E27FC236}">
                <a16:creationId xmlns:a16="http://schemas.microsoft.com/office/drawing/2014/main" id="{FD549B4B-BC69-3663-358A-3AB68B4AB141}"/>
              </a:ext>
            </a:extLst>
          </p:cNvPr>
          <p:cNvSpPr>
            <a:spLocks noGrp="1"/>
          </p:cNvSpPr>
          <p:nvPr>
            <p:ph type="body" sz="quarter" idx="12"/>
          </p:nvPr>
        </p:nvSpPr>
        <p:spPr>
          <a:xfrm>
            <a:off x="4662564" y="2472886"/>
            <a:ext cx="3812459" cy="3603450"/>
          </a:xfrm>
          <a:prstGeom prst="rect">
            <a:avLst/>
          </a:prstGeom>
        </p:spPr>
        <p:txBody>
          <a:bodyPr/>
          <a:lstStyle>
            <a:lvl1pPr marL="346463" indent="-346463">
              <a:buFont typeface="Wingdings" panose="05000000000000000000" pitchFamily="2" charset="2"/>
              <a:buChar char="§"/>
              <a:defRPr sz="2100"/>
            </a:lvl1pPr>
            <a:lvl2pPr marL="597679" indent="-254788">
              <a:buFont typeface="Wingdings" panose="05000000000000000000" pitchFamily="2" charset="2"/>
              <a:buChar char=""/>
              <a:defRPr sz="1800"/>
            </a:lvl2pPr>
            <a:lvl3pPr marL="944143" indent="-258359">
              <a:buFont typeface="Wingdings" panose="05000000000000000000" pitchFamily="2" charset="2"/>
              <a:buChar char=""/>
              <a:defRPr sz="1500"/>
            </a:lvl3pPr>
            <a:lvl4pPr marL="1028675" indent="0">
              <a:buFont typeface="Wingdings" panose="05000000000000000000" pitchFamily="2" charset="2"/>
              <a:buNone/>
              <a:defRPr/>
            </a:lvl4pPr>
            <a:lvl5pPr marL="1543012" indent="-171446">
              <a:buFont typeface="Wingdings" panose="05000000000000000000" pitchFamily="2" charset="2"/>
              <a:buChar char="§"/>
              <a:defRPr/>
            </a:lvl5pPr>
          </a:lstStyle>
          <a:p>
            <a:pPr lvl="0"/>
            <a:r>
              <a:rPr lang="en-US"/>
              <a:t>Click to edit Master text styles</a:t>
            </a:r>
          </a:p>
          <a:p>
            <a:pPr lvl="1"/>
            <a:r>
              <a:rPr lang="en-US"/>
              <a:t>Second level</a:t>
            </a:r>
          </a:p>
          <a:p>
            <a:pPr lvl="2"/>
            <a:r>
              <a:rPr lang="en-US"/>
              <a:t>Third level</a:t>
            </a:r>
          </a:p>
        </p:txBody>
      </p:sp>
      <p:sp>
        <p:nvSpPr>
          <p:cNvPr id="5" name="Text Placeholder 13">
            <a:extLst>
              <a:ext uri="{FF2B5EF4-FFF2-40B4-BE49-F238E27FC236}">
                <a16:creationId xmlns:a16="http://schemas.microsoft.com/office/drawing/2014/main" id="{5656A9B5-8E58-8DDE-DFC5-129CA40FCE57}"/>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359632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 bullet and callout box">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E15C7B42-7080-481B-55AE-0C4E26623D88}"/>
              </a:ext>
            </a:extLst>
          </p:cNvPr>
          <p:cNvSpPr>
            <a:spLocks noGrp="1"/>
          </p:cNvSpPr>
          <p:nvPr>
            <p:ph type="body" sz="quarter" idx="10" hasCustomPrompt="1"/>
          </p:nvPr>
        </p:nvSpPr>
        <p:spPr>
          <a:xfrm>
            <a:off x="383458" y="2472886"/>
            <a:ext cx="4367653" cy="3603450"/>
          </a:xfrm>
          <a:prstGeom prst="rect">
            <a:avLst/>
          </a:prstGeom>
        </p:spPr>
        <p:txBody>
          <a:bodyPr/>
          <a:lstStyle>
            <a:lvl1pPr marL="0" indent="0">
              <a:buNone/>
              <a:defRPr sz="2100"/>
            </a:lvl1pPr>
          </a:lstStyle>
          <a:p>
            <a:pPr marL="0" indent="0">
              <a:buNone/>
            </a:pPr>
            <a:r>
              <a:rPr lang="en-US" sz="1350" b="1" i="0" u="none" strike="noStrike" baseline="0" dirty="0">
                <a:solidFill>
                  <a:srgbClr val="000000"/>
                </a:solidFill>
                <a:ea typeface="Lato" panose="020F0502020204030203" pitchFamily="34" charset="0"/>
                <a:cs typeface="Lato" panose="020F0502020204030203" pitchFamily="34" charset="0"/>
              </a:rPr>
              <a:t>Title</a:t>
            </a:r>
          </a:p>
          <a:p>
            <a:r>
              <a:rPr lang="en-US" sz="1350" b="0" i="0" u="none" strike="noStrike" baseline="0" dirty="0">
                <a:solidFill>
                  <a:srgbClr val="000000"/>
                </a:solidFill>
                <a:ea typeface="Lato" panose="020F0502020204030203" pitchFamily="34" charset="0"/>
                <a:cs typeface="Lato" panose="020F0502020204030203" pitchFamily="34" charset="0"/>
              </a:rPr>
              <a:t>Bullet</a:t>
            </a:r>
          </a:p>
          <a:p>
            <a:r>
              <a:rPr lang="en-US" sz="1350" b="0" i="0" u="none" strike="noStrike" baseline="0" dirty="0">
                <a:solidFill>
                  <a:srgbClr val="000000"/>
                </a:solidFill>
                <a:ea typeface="Lato" panose="020F0502020204030203" pitchFamily="34" charset="0"/>
                <a:cs typeface="Lato" panose="020F0502020204030203" pitchFamily="34" charset="0"/>
              </a:rPr>
              <a:t>Bullet </a:t>
            </a:r>
          </a:p>
          <a:p>
            <a:r>
              <a:rPr lang="en-US" sz="1350" b="0" i="0" u="none" strike="noStrike" baseline="0" dirty="0">
                <a:solidFill>
                  <a:srgbClr val="000000"/>
                </a:solidFill>
                <a:ea typeface="Lato" panose="020F0502020204030203" pitchFamily="34" charset="0"/>
                <a:cs typeface="Lato" panose="020F0502020204030203" pitchFamily="34" charset="0"/>
              </a:rPr>
              <a:t>Bullet</a:t>
            </a:r>
          </a:p>
          <a:p>
            <a:r>
              <a:rPr lang="en-US" sz="1350" b="0" i="0" u="none" strike="noStrike" baseline="0" dirty="0">
                <a:solidFill>
                  <a:srgbClr val="000000"/>
                </a:solidFill>
                <a:ea typeface="Lato" panose="020F0502020204030203" pitchFamily="34" charset="0"/>
                <a:cs typeface="Lato" panose="020F0502020204030203" pitchFamily="34" charset="0"/>
              </a:rPr>
              <a:t>Bullet</a:t>
            </a:r>
          </a:p>
          <a:p>
            <a:endParaRPr lang="en-US" sz="1350" b="0" i="0" u="none" strike="noStrike" baseline="0" dirty="0">
              <a:solidFill>
                <a:srgbClr val="000000"/>
              </a:solidFill>
              <a:ea typeface="Lato" panose="020F0502020204030203" pitchFamily="34" charset="0"/>
              <a:cs typeface="Lato" panose="020F0502020204030203" pitchFamily="34" charset="0"/>
            </a:endParaRPr>
          </a:p>
          <a:p>
            <a:endParaRPr lang="en-US" dirty="0">
              <a:ea typeface="Lato" panose="020F0502020204030203" pitchFamily="34" charset="0"/>
              <a:cs typeface="Lato" panose="020F0502020204030203" pitchFamily="34" charset="0"/>
            </a:endParaRPr>
          </a:p>
        </p:txBody>
      </p:sp>
      <p:sp>
        <p:nvSpPr>
          <p:cNvPr id="11" name="Text Placeholder 13">
            <a:extLst>
              <a:ext uri="{FF2B5EF4-FFF2-40B4-BE49-F238E27FC236}">
                <a16:creationId xmlns:a16="http://schemas.microsoft.com/office/drawing/2014/main" id="{BB6259CC-3FBE-A61B-932E-4705488E898B}"/>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17292846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allout Boxes with Headers">
    <p:spTree>
      <p:nvGrpSpPr>
        <p:cNvPr id="1" name=""/>
        <p:cNvGrpSpPr/>
        <p:nvPr/>
      </p:nvGrpSpPr>
      <p:grpSpPr>
        <a:xfrm>
          <a:off x="0" y="0"/>
          <a:ext cx="0" cy="0"/>
          <a:chOff x="0" y="0"/>
          <a:chExt cx="0" cy="0"/>
        </a:xfrm>
      </p:grpSpPr>
      <p:sp>
        <p:nvSpPr>
          <p:cNvPr id="13" name="Text Placeholder 13">
            <a:extLst>
              <a:ext uri="{FF2B5EF4-FFF2-40B4-BE49-F238E27FC236}">
                <a16:creationId xmlns:a16="http://schemas.microsoft.com/office/drawing/2014/main" id="{B31D73A9-A371-EDDC-5D2C-921DF91D5F1E}"/>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263852259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 Callout Box">
    <p:spTree>
      <p:nvGrpSpPr>
        <p:cNvPr id="1" name=""/>
        <p:cNvGrpSpPr/>
        <p:nvPr/>
      </p:nvGrpSpPr>
      <p:grpSpPr>
        <a:xfrm>
          <a:off x="0" y="0"/>
          <a:ext cx="0" cy="0"/>
          <a:chOff x="0" y="0"/>
          <a:chExt cx="0" cy="0"/>
        </a:xfrm>
      </p:grpSpPr>
      <p:sp>
        <p:nvSpPr>
          <p:cNvPr id="10" name="Text Placeholder 13">
            <a:extLst>
              <a:ext uri="{FF2B5EF4-FFF2-40B4-BE49-F238E27FC236}">
                <a16:creationId xmlns:a16="http://schemas.microsoft.com/office/drawing/2014/main" id="{CF3403ED-57C1-DFE5-0976-A72EFF252C10}"/>
              </a:ext>
            </a:extLst>
          </p:cNvPr>
          <p:cNvSpPr>
            <a:spLocks noGrp="1"/>
          </p:cNvSpPr>
          <p:nvPr>
            <p:ph type="body" sz="quarter" idx="11"/>
          </p:nvPr>
        </p:nvSpPr>
        <p:spPr>
          <a:xfrm>
            <a:off x="383458" y="836661"/>
            <a:ext cx="7867575" cy="887364"/>
          </a:xfrm>
          <a:prstGeom prst="rect">
            <a:avLst/>
          </a:prstGeom>
        </p:spPr>
        <p:txBody>
          <a:bodyPr anchor="b" anchorCtr="0"/>
          <a:lstStyle>
            <a:lvl1pPr marL="0" indent="0">
              <a:buNone/>
              <a:defRPr sz="3000" b="1">
                <a:solidFill>
                  <a:srgbClr val="5B7760"/>
                </a:solidFill>
              </a:defRPr>
            </a:lvl1pPr>
          </a:lstStyle>
          <a:p>
            <a:pPr lvl="0"/>
            <a:r>
              <a:rPr lang="en-US"/>
              <a:t>Click to edit Master text styles</a:t>
            </a:r>
          </a:p>
        </p:txBody>
      </p:sp>
    </p:spTree>
    <p:extLst>
      <p:ext uri="{BB962C8B-B14F-4D97-AF65-F5344CB8AC3E}">
        <p14:creationId xmlns:p14="http://schemas.microsoft.com/office/powerpoint/2010/main" val="42593874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able Slide">
    <p:spTree>
      <p:nvGrpSpPr>
        <p:cNvPr id="1" name=""/>
        <p:cNvGrpSpPr/>
        <p:nvPr/>
      </p:nvGrpSpPr>
      <p:grpSpPr>
        <a:xfrm>
          <a:off x="0" y="0"/>
          <a:ext cx="0" cy="0"/>
          <a:chOff x="0" y="0"/>
          <a:chExt cx="0" cy="0"/>
        </a:xfrm>
      </p:grpSpPr>
      <p:sp>
        <p:nvSpPr>
          <p:cNvPr id="11" name="Text Placeholder 1">
            <a:extLst>
              <a:ext uri="{FF2B5EF4-FFF2-40B4-BE49-F238E27FC236}">
                <a16:creationId xmlns:a16="http://schemas.microsoft.com/office/drawing/2014/main" id="{FAFBBDD8-2004-6D91-C90C-3F15715F7325}"/>
              </a:ext>
            </a:extLst>
          </p:cNvPr>
          <p:cNvSpPr>
            <a:spLocks noGrp="1"/>
          </p:cNvSpPr>
          <p:nvPr>
            <p:ph type="body" sz="quarter" idx="11" hasCustomPrompt="1"/>
          </p:nvPr>
        </p:nvSpPr>
        <p:spPr>
          <a:xfrm>
            <a:off x="1524001" y="593891"/>
            <a:ext cx="6095999" cy="933253"/>
          </a:xfrm>
          <a:prstGeom prst="rect">
            <a:avLst/>
          </a:prstGeom>
        </p:spPr>
        <p:txBody>
          <a:bodyPr anchor="ctr" anchorCtr="0"/>
          <a:lstStyle>
            <a:lvl1pPr marL="0" indent="0">
              <a:buNone/>
              <a:defRPr sz="3000" b="1"/>
            </a:lvl1pPr>
          </a:lstStyle>
          <a:p>
            <a:pPr algn="ctr"/>
            <a:r>
              <a:rPr lang="en-US" dirty="0">
                <a:solidFill>
                  <a:srgbClr val="5B7760"/>
                </a:solidFill>
              </a:rPr>
              <a:t>Table Slide Header</a:t>
            </a:r>
          </a:p>
        </p:txBody>
      </p:sp>
      <p:pic>
        <p:nvPicPr>
          <p:cNvPr id="2" name="Picture 1" descr="Shape&#10;&#10;Description automatically generated with medium confidence">
            <a:extLst>
              <a:ext uri="{FF2B5EF4-FFF2-40B4-BE49-F238E27FC236}">
                <a16:creationId xmlns:a16="http://schemas.microsoft.com/office/drawing/2014/main" id="{DEBAFFCD-3487-4DB5-C5A6-16CAB765A8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8316" y="6324380"/>
            <a:ext cx="1078875" cy="345977"/>
          </a:xfrm>
          <a:prstGeom prst="rect">
            <a:avLst/>
          </a:prstGeom>
        </p:spPr>
      </p:pic>
    </p:spTree>
    <p:extLst>
      <p:ext uri="{BB962C8B-B14F-4D97-AF65-F5344CB8AC3E}">
        <p14:creationId xmlns:p14="http://schemas.microsoft.com/office/powerpoint/2010/main" val="37548200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Graphical user interface, application&#10;&#10;Description automatically generated">
            <a:extLst>
              <a:ext uri="{FF2B5EF4-FFF2-40B4-BE49-F238E27FC236}">
                <a16:creationId xmlns:a16="http://schemas.microsoft.com/office/drawing/2014/main" id="{9BF5F300-6487-C702-A782-A55D21C2863A}"/>
              </a:ext>
            </a:extLst>
          </p:cNvPr>
          <p:cNvPicPr>
            <a:picLocks noGrp="1" noRot="1" noChangeAspect="1" noMove="1" noResize="1" noEditPoints="1" noAdjustHandles="1" noChangeArrowheads="1" noChangeShapeType="1" noCrop="1"/>
          </p:cNvPicPr>
          <p:nvPr userDrawn="1"/>
        </p:nvPicPr>
        <p:blipFill>
          <a:blip r:embed="rId1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TextBox 8">
            <a:extLst>
              <a:ext uri="{FF2B5EF4-FFF2-40B4-BE49-F238E27FC236}">
                <a16:creationId xmlns:a16="http://schemas.microsoft.com/office/drawing/2014/main" id="{365BF367-4345-A84F-180B-9B2BC1C21D52}"/>
              </a:ext>
            </a:extLst>
          </p:cNvPr>
          <p:cNvSpPr txBox="1">
            <a:spLocks noGrp="1" noRot="1" noMove="1" noResize="1" noEditPoints="1" noAdjustHandles="1" noChangeArrowheads="1" noChangeShapeType="1"/>
          </p:cNvSpPr>
          <p:nvPr userDrawn="1"/>
        </p:nvSpPr>
        <p:spPr>
          <a:xfrm>
            <a:off x="6828504" y="6324380"/>
            <a:ext cx="1777181" cy="230832"/>
          </a:xfrm>
          <a:prstGeom prst="rect">
            <a:avLst/>
          </a:prstGeom>
          <a:noFill/>
        </p:spPr>
        <p:txBody>
          <a:bodyPr wrap="square" rtlCol="0">
            <a:spAutoFit/>
          </a:bodyPr>
          <a:lstStyle/>
          <a:p>
            <a:pPr algn="r"/>
            <a:r>
              <a:rPr lang="en-US" sz="900" b="1" dirty="0">
                <a:solidFill>
                  <a:srgbClr val="CCD6AF"/>
                </a:solidFill>
              </a:rPr>
              <a:t>www.</a:t>
            </a:r>
            <a:r>
              <a:rPr lang="en-US" sz="900" b="1" dirty="0">
                <a:solidFill>
                  <a:srgbClr val="5F7760"/>
                </a:solidFill>
              </a:rPr>
              <a:t>bwarpeggio</a:t>
            </a:r>
            <a:r>
              <a:rPr lang="en-US" sz="900" b="1" dirty="0">
                <a:solidFill>
                  <a:srgbClr val="CCD6AF"/>
                </a:solidFill>
              </a:rPr>
              <a:t>.com</a:t>
            </a:r>
          </a:p>
        </p:txBody>
      </p:sp>
    </p:spTree>
    <p:extLst>
      <p:ext uri="{BB962C8B-B14F-4D97-AF65-F5344CB8AC3E}">
        <p14:creationId xmlns:p14="http://schemas.microsoft.com/office/powerpoint/2010/main" val="704927253"/>
      </p:ext>
    </p:extLst>
  </p:cSld>
  <p:clrMap bg1="lt1" tx1="dk1" bg2="lt2" tx2="dk2" accent1="accent1" accent2="accent2" accent3="accent3" accent4="accent4" accent5="accent5" accent6="accent6" hlink="hlink" folHlink="folHlink"/>
  <p:sldLayoutIdLst>
    <p:sldLayoutId id="2147483655" r:id="rId1"/>
    <p:sldLayoutId id="2147483663" r:id="rId2"/>
    <p:sldLayoutId id="2147483660" r:id="rId3"/>
    <p:sldLayoutId id="2147483649" r:id="rId4"/>
    <p:sldLayoutId id="2147483661" r:id="rId5"/>
    <p:sldLayoutId id="2147483650" r:id="rId6"/>
    <p:sldLayoutId id="2147483651" r:id="rId7"/>
    <p:sldLayoutId id="2147483652" r:id="rId8"/>
    <p:sldLayoutId id="2147483653" r:id="rId9"/>
    <p:sldLayoutId id="2147483654" r:id="rId10"/>
    <p:sldLayoutId id="2147483656" r:id="rId11"/>
    <p:sldLayoutId id="2147483662" r:id="rId12"/>
    <p:sldLayoutId id="2147483657" r:id="rId13"/>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37" indent="-171446" algn="l" defTabSz="68578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28" indent="-171446" algn="l" defTabSz="68578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20"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12"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03"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577" indent="-171446" algn="l" defTabSz="685783"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microsoft.com/office/2018/10/relationships/comments" Target="../comments/modernComment_129_64E2A964.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oleObject" Target="../embeddings/oleObject1.bin"/><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www.linkedin.com/in/brucecwood/" TargetMode="External"/><Relationship Id="rId2" Type="http://schemas.openxmlformats.org/officeDocument/2006/relationships/hyperlink" Target="https://bit.ly/bruce-woood" TargetMode="External"/><Relationship Id="rId1" Type="http://schemas.openxmlformats.org/officeDocument/2006/relationships/slideLayout" Target="../slideLayouts/slideLayout13.xml"/><Relationship Id="rId5" Type="http://schemas.openxmlformats.org/officeDocument/2006/relationships/image" Target="../media/image14.png"/><Relationship Id="rId4" Type="http://schemas.openxmlformats.org/officeDocument/2006/relationships/image" Target="../media/image1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water, boat, outdoor, city&#10;&#10;Description automatically generated">
            <a:extLst>
              <a:ext uri="{FF2B5EF4-FFF2-40B4-BE49-F238E27FC236}">
                <a16:creationId xmlns:a16="http://schemas.microsoft.com/office/drawing/2014/main" id="{2CC9D8E9-3506-2574-C1D7-CD8830EC07C4}"/>
              </a:ext>
            </a:extLst>
          </p:cNvPr>
          <p:cNvPicPr>
            <a:picLocks noChangeAspect="1"/>
          </p:cNvPicPr>
          <p:nvPr/>
        </p:nvPicPr>
        <p:blipFill rotWithShape="1">
          <a:blip r:embed="rId2">
            <a:extLst>
              <a:ext uri="{28A0092B-C50C-407E-A947-70E740481C1C}">
                <a14:useLocalDpi xmlns:a14="http://schemas.microsoft.com/office/drawing/2010/main" val="0"/>
              </a:ext>
            </a:extLst>
          </a:blip>
          <a:srcRect l="10404" t="39863" r="12771" b="3121"/>
          <a:stretch/>
        </p:blipFill>
        <p:spPr>
          <a:xfrm>
            <a:off x="-1" y="1476684"/>
            <a:ext cx="9144001" cy="4524068"/>
          </a:xfrm>
          <a:prstGeom prst="rect">
            <a:avLst/>
          </a:prstGeom>
        </p:spPr>
      </p:pic>
      <p:sp>
        <p:nvSpPr>
          <p:cNvPr id="9" name="Rectangle 8">
            <a:extLst>
              <a:ext uri="{FF2B5EF4-FFF2-40B4-BE49-F238E27FC236}">
                <a16:creationId xmlns:a16="http://schemas.microsoft.com/office/drawing/2014/main" id="{DCEB763B-08A1-3139-469E-7A5EAD934C72}"/>
              </a:ext>
            </a:extLst>
          </p:cNvPr>
          <p:cNvSpPr>
            <a:spLocks noGrp="1" noRot="1" noMove="1" noResize="1" noEditPoints="1" noAdjustHandles="1" noChangeArrowheads="1" noChangeShapeType="1"/>
          </p:cNvSpPr>
          <p:nvPr/>
        </p:nvSpPr>
        <p:spPr>
          <a:xfrm>
            <a:off x="0" y="3609832"/>
            <a:ext cx="9144000" cy="2390918"/>
          </a:xfrm>
          <a:prstGeom prst="rect">
            <a:avLst/>
          </a:prstGeom>
          <a:solidFill>
            <a:srgbClr val="7D9281">
              <a:alpha val="92941"/>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Title 1">
            <a:extLst>
              <a:ext uri="{FF2B5EF4-FFF2-40B4-BE49-F238E27FC236}">
                <a16:creationId xmlns:a16="http://schemas.microsoft.com/office/drawing/2014/main" id="{166C0C31-8177-A7D6-D9FC-81848210C28B}"/>
              </a:ext>
            </a:extLst>
          </p:cNvPr>
          <p:cNvSpPr txBox="1">
            <a:spLocks/>
          </p:cNvSpPr>
          <p:nvPr/>
        </p:nvSpPr>
        <p:spPr bwMode="auto">
          <a:xfrm>
            <a:off x="7530072" y="6266774"/>
            <a:ext cx="1613928" cy="612998"/>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600" kern="1200" baseline="0">
                <a:solidFill>
                  <a:srgbClr val="004788"/>
                </a:solidFill>
                <a:latin typeface="Arial" pitchFamily="34" charset="0"/>
                <a:ea typeface="+mj-ea"/>
                <a:cs typeface="Arial" pitchFamily="34" charset="0"/>
              </a:defRPr>
            </a:lvl1pPr>
            <a:lvl2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2pPr>
            <a:lvl3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3pPr>
            <a:lvl4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4pPr>
            <a:lvl5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5pPr>
            <a:lvl6pPr marL="4572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6pPr>
            <a:lvl7pPr marL="9144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7pPr>
            <a:lvl8pPr marL="13716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8pPr>
            <a:lvl9pPr marL="18288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9pPr>
          </a:lstStyle>
          <a:p>
            <a:endParaRPr lang="en-US" sz="900" dirty="0">
              <a:solidFill>
                <a:schemeClr val="bg1"/>
              </a:solidFill>
              <a:latin typeface="+mn-lt"/>
              <a:ea typeface="Inter" panose="020B0502030000000004" pitchFamily="34" charset="0"/>
              <a:cs typeface="Arial" charset="0"/>
            </a:endParaRPr>
          </a:p>
          <a:p>
            <a:endParaRPr lang="en-US" sz="900" dirty="0">
              <a:solidFill>
                <a:schemeClr val="bg1"/>
              </a:solidFill>
              <a:latin typeface="+mn-lt"/>
              <a:ea typeface="Inter" panose="020B0502030000000004" pitchFamily="34" charset="0"/>
              <a:cs typeface="Arial" charset="0"/>
            </a:endParaRPr>
          </a:p>
          <a:p>
            <a:r>
              <a:rPr lang="en-US" sz="900" dirty="0">
                <a:solidFill>
                  <a:schemeClr val="bg1"/>
                </a:solidFill>
                <a:latin typeface="+mn-lt"/>
                <a:ea typeface="Inter" panose="020B0502030000000004" pitchFamily="34" charset="0"/>
                <a:cs typeface="Arial" charset="0"/>
              </a:rPr>
              <a:t>www.bwarpeggio.com</a:t>
            </a:r>
            <a:endParaRPr lang="en-US" sz="1050" dirty="0">
              <a:solidFill>
                <a:schemeClr val="bg1"/>
              </a:solidFill>
              <a:latin typeface="+mn-lt"/>
              <a:ea typeface="Inter" panose="020B0502030000000004" pitchFamily="34" charset="0"/>
              <a:cs typeface="Arial" charset="0"/>
            </a:endParaRPr>
          </a:p>
        </p:txBody>
      </p:sp>
      <p:sp>
        <p:nvSpPr>
          <p:cNvPr id="14" name="Title 1">
            <a:extLst>
              <a:ext uri="{FF2B5EF4-FFF2-40B4-BE49-F238E27FC236}">
                <a16:creationId xmlns:a16="http://schemas.microsoft.com/office/drawing/2014/main" id="{8D0D0D0B-25F6-2F95-2C77-09B7F99C1F97}"/>
              </a:ext>
            </a:extLst>
          </p:cNvPr>
          <p:cNvSpPr txBox="1">
            <a:spLocks/>
          </p:cNvSpPr>
          <p:nvPr/>
        </p:nvSpPr>
        <p:spPr bwMode="auto">
          <a:xfrm>
            <a:off x="-2" y="4409630"/>
            <a:ext cx="9143999" cy="971686"/>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600" kern="1200" baseline="0">
                <a:solidFill>
                  <a:srgbClr val="004788"/>
                </a:solidFill>
                <a:latin typeface="Arial" pitchFamily="34" charset="0"/>
                <a:ea typeface="+mj-ea"/>
                <a:cs typeface="Arial" pitchFamily="34" charset="0"/>
              </a:defRPr>
            </a:lvl1pPr>
            <a:lvl2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2pPr>
            <a:lvl3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3pPr>
            <a:lvl4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4pPr>
            <a:lvl5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5pPr>
            <a:lvl6pPr marL="4572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6pPr>
            <a:lvl7pPr marL="9144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7pPr>
            <a:lvl8pPr marL="13716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8pPr>
            <a:lvl9pPr marL="18288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9pPr>
          </a:lstStyle>
          <a:p>
            <a:pPr algn="ctr"/>
            <a:r>
              <a:rPr lang="en-US" sz="2400" dirty="0">
                <a:solidFill>
                  <a:schemeClr val="bg1"/>
                </a:solidFill>
                <a:latin typeface="+mn-lt"/>
                <a:ea typeface="Inter" panose="020B0502030000000004" pitchFamily="34" charset="0"/>
                <a:cs typeface="Arial" charset="0"/>
              </a:rPr>
              <a:t>HILTON HEAD AREA COUNCIL OF ESTATE &amp; FINANCIAL ADVISORS, INC.</a:t>
            </a:r>
          </a:p>
          <a:p>
            <a:r>
              <a:rPr lang="en-US" sz="2700" i="1" dirty="0">
                <a:solidFill>
                  <a:schemeClr val="bg1"/>
                </a:solidFill>
                <a:latin typeface="+mn-lt"/>
                <a:ea typeface="Inter" panose="020B0502030000000004" pitchFamily="34" charset="0"/>
                <a:cs typeface="Arial" charset="0"/>
              </a:rPr>
              <a:t>	IRS Magnets in Estate and Gift Business Appraisals</a:t>
            </a:r>
          </a:p>
          <a:p>
            <a:endParaRPr lang="en-US" sz="2700" dirty="0">
              <a:solidFill>
                <a:schemeClr val="bg1"/>
              </a:solidFill>
              <a:latin typeface="+mn-lt"/>
              <a:ea typeface="Inter" panose="020B0502030000000004" pitchFamily="34" charset="0"/>
              <a:cs typeface="Arial" charset="0"/>
            </a:endParaRPr>
          </a:p>
        </p:txBody>
      </p:sp>
      <p:sp>
        <p:nvSpPr>
          <p:cNvPr id="16" name="Title 1">
            <a:extLst>
              <a:ext uri="{FF2B5EF4-FFF2-40B4-BE49-F238E27FC236}">
                <a16:creationId xmlns:a16="http://schemas.microsoft.com/office/drawing/2014/main" id="{82EE270E-FD53-5268-70BF-33B5C4EC5FBB}"/>
              </a:ext>
            </a:extLst>
          </p:cNvPr>
          <p:cNvSpPr txBox="1">
            <a:spLocks/>
          </p:cNvSpPr>
          <p:nvPr/>
        </p:nvSpPr>
        <p:spPr bwMode="auto">
          <a:xfrm>
            <a:off x="904982" y="296092"/>
            <a:ext cx="1312607" cy="1079862"/>
          </a:xfrm>
          <a:prstGeom prst="rect">
            <a:avLst/>
          </a:prstGeom>
          <a:noFill/>
          <a:ln w="9525">
            <a:noFill/>
            <a:miter lim="800000"/>
            <a:headEnd/>
            <a:tailEnd/>
          </a:ln>
        </p:spPr>
        <p:txBody>
          <a:bodyPr vert="horz" wrap="square" lIns="0" tIns="0" rIns="0" bIns="0" numCol="1" anchor="t" anchorCtr="0" compatLnSpc="1">
            <a:prstTxWarp prst="textNoShape">
              <a:avLst/>
            </a:prstTxWarp>
            <a:noAutofit/>
          </a:bodyPr>
          <a:lstStyle>
            <a:lvl1pPr algn="l" rtl="0" eaLnBrk="1" fontAlgn="base" hangingPunct="1">
              <a:spcBef>
                <a:spcPct val="0"/>
              </a:spcBef>
              <a:spcAft>
                <a:spcPct val="0"/>
              </a:spcAft>
              <a:defRPr sz="3600" kern="1200" baseline="0">
                <a:solidFill>
                  <a:srgbClr val="004788"/>
                </a:solidFill>
                <a:latin typeface="Arial" pitchFamily="34" charset="0"/>
                <a:ea typeface="+mj-ea"/>
                <a:cs typeface="Arial" pitchFamily="34" charset="0"/>
              </a:defRPr>
            </a:lvl1pPr>
            <a:lvl2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2pPr>
            <a:lvl3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3pPr>
            <a:lvl4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4pPr>
            <a:lvl5pPr algn="l" rtl="0" eaLnBrk="1" fontAlgn="base" hangingPunct="1">
              <a:spcBef>
                <a:spcPct val="0"/>
              </a:spcBef>
              <a:spcAft>
                <a:spcPct val="0"/>
              </a:spcAft>
              <a:defRPr sz="2000">
                <a:solidFill>
                  <a:srgbClr val="EE3124"/>
                </a:solidFill>
                <a:latin typeface="Arial" charset="0"/>
                <a:ea typeface="MS PGothic" pitchFamily="34" charset="-128"/>
                <a:cs typeface="Arial" charset="0"/>
              </a:defRPr>
            </a:lvl5pPr>
            <a:lvl6pPr marL="4572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6pPr>
            <a:lvl7pPr marL="9144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7pPr>
            <a:lvl8pPr marL="13716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8pPr>
            <a:lvl9pPr marL="1828800" algn="l" rtl="0" eaLnBrk="1" fontAlgn="base" hangingPunct="1">
              <a:spcBef>
                <a:spcPct val="0"/>
              </a:spcBef>
              <a:spcAft>
                <a:spcPct val="0"/>
              </a:spcAft>
              <a:defRPr sz="2000">
                <a:solidFill>
                  <a:srgbClr val="EE3124"/>
                </a:solidFill>
                <a:latin typeface="Arial" charset="0"/>
                <a:ea typeface="MS PGothic" pitchFamily="34" charset="-128"/>
                <a:cs typeface="Arial" charset="0"/>
              </a:defRPr>
            </a:lvl9pPr>
          </a:lstStyle>
          <a:p>
            <a:pPr algn="ctr"/>
            <a:r>
              <a:rPr lang="en-US" sz="1000" b="1" dirty="0">
                <a:solidFill>
                  <a:schemeClr val="tx1"/>
                </a:solidFill>
                <a:latin typeface="+mn-lt"/>
                <a:ea typeface="Inter" panose="020B0502030000000004" pitchFamily="34" charset="0"/>
                <a:cs typeface="Arial" charset="0"/>
              </a:rPr>
              <a:t>Presented by: </a:t>
            </a:r>
          </a:p>
          <a:p>
            <a:pPr algn="ctr"/>
            <a:r>
              <a:rPr lang="en-US" sz="1000" b="1" dirty="0">
                <a:solidFill>
                  <a:schemeClr val="tx1"/>
                </a:solidFill>
                <a:latin typeface="+mn-lt"/>
                <a:ea typeface="Inter" panose="020B0502030000000004" pitchFamily="34" charset="0"/>
                <a:cs typeface="Arial" charset="0"/>
              </a:rPr>
              <a:t>Bruce C. Wood, Partner</a:t>
            </a:r>
          </a:p>
          <a:p>
            <a:pPr algn="ctr"/>
            <a:r>
              <a:rPr lang="en-US" sz="1000" b="1" dirty="0">
                <a:solidFill>
                  <a:schemeClr val="tx1"/>
                </a:solidFill>
                <a:latin typeface="+mn-lt"/>
                <a:ea typeface="Inter" panose="020B0502030000000004" pitchFamily="34" charset="0"/>
                <a:cs typeface="Arial" charset="0"/>
              </a:rPr>
              <a:t>Strategic Valuation and Advisory Services</a:t>
            </a:r>
            <a:br>
              <a:rPr lang="en-US" sz="1000" b="1" dirty="0">
                <a:solidFill>
                  <a:schemeClr val="tx1"/>
                </a:solidFill>
                <a:latin typeface="+mn-lt"/>
                <a:ea typeface="Inter" panose="020B0502030000000004" pitchFamily="34" charset="0"/>
                <a:cs typeface="Arial" charset="0"/>
              </a:rPr>
            </a:br>
            <a:r>
              <a:rPr lang="en-US" sz="1000" b="1" dirty="0">
                <a:solidFill>
                  <a:schemeClr val="tx1"/>
                </a:solidFill>
                <a:latin typeface="+mn-lt"/>
                <a:ea typeface="Inter" panose="020B0502030000000004" pitchFamily="34" charset="0"/>
                <a:cs typeface="Arial" charset="0"/>
              </a:rPr>
              <a:t>– Tax Focused</a:t>
            </a:r>
          </a:p>
          <a:p>
            <a:pPr algn="ctr">
              <a:lnSpc>
                <a:spcPct val="150000"/>
              </a:lnSpc>
            </a:pPr>
            <a:r>
              <a:rPr lang="en-US" sz="1000" b="1" dirty="0">
                <a:solidFill>
                  <a:srgbClr val="FF0000"/>
                </a:solidFill>
                <a:latin typeface="+mn-lt"/>
                <a:ea typeface="Inter" panose="020B0502030000000004" pitchFamily="34" charset="0"/>
                <a:cs typeface="Arial" charset="0"/>
              </a:rPr>
              <a:t>September 10, 2024</a:t>
            </a:r>
          </a:p>
        </p:txBody>
      </p:sp>
    </p:spTree>
    <p:extLst>
      <p:ext uri="{BB962C8B-B14F-4D97-AF65-F5344CB8AC3E}">
        <p14:creationId xmlns:p14="http://schemas.microsoft.com/office/powerpoint/2010/main" val="41747586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4192264"/>
          </a:xfrm>
        </p:spPr>
        <p:txBody>
          <a:bodyPr/>
          <a:lstStyle/>
          <a:p>
            <a:pPr>
              <a:lnSpc>
                <a:spcPct val="108000"/>
              </a:lnSpc>
              <a:spcBef>
                <a:spcPts val="0"/>
              </a:spcBef>
              <a:spcAft>
                <a:spcPts val="800"/>
              </a:spcAft>
            </a:pPr>
            <a:r>
              <a:rPr lang="en-US" sz="2600" b="1" dirty="0"/>
              <a:t>The Debate</a:t>
            </a:r>
          </a:p>
          <a:p>
            <a:pPr>
              <a:lnSpc>
                <a:spcPct val="108000"/>
              </a:lnSpc>
              <a:spcBef>
                <a:spcPts val="0"/>
              </a:spcBef>
              <a:spcAft>
                <a:spcPts val="800"/>
              </a:spcAft>
            </a:pPr>
            <a:r>
              <a:rPr lang="en-US" sz="2000" b="1" dirty="0"/>
              <a:t>USTC rejected tax affecting in a string of cases.  Notable reasons include:</a:t>
            </a:r>
            <a:endParaRPr lang="en-US" sz="2800" b="1" dirty="0"/>
          </a:p>
          <a:p>
            <a:pPr marL="342900" indent="-342900">
              <a:lnSpc>
                <a:spcPct val="108000"/>
              </a:lnSpc>
              <a:spcBef>
                <a:spcPts val="0"/>
              </a:spcBef>
              <a:spcAft>
                <a:spcPts val="800"/>
              </a:spcAft>
              <a:buFont typeface="Arial" panose="020B0604020202020204" pitchFamily="34" charset="0"/>
              <a:buChar char="•"/>
            </a:pPr>
            <a:r>
              <a:rPr lang="en-US" sz="1600" dirty="0"/>
              <a:t>The appraiser’s failure to explain his reasoning for tax affecting in </a:t>
            </a:r>
            <a:r>
              <a:rPr lang="en-US" sz="1600" i="1" dirty="0"/>
              <a:t>Estate of Gallagher v. Commissioner, T.C. Memo. 2011-148, supplemented by T.C. Memo. 2011-244:</a:t>
            </a:r>
          </a:p>
          <a:p>
            <a:pPr marL="342900" indent="-342900">
              <a:lnSpc>
                <a:spcPct val="108000"/>
              </a:lnSpc>
              <a:spcBef>
                <a:spcPts val="0"/>
              </a:spcBef>
              <a:spcAft>
                <a:spcPts val="800"/>
              </a:spcAft>
              <a:buFont typeface="Arial" panose="020B0604020202020204" pitchFamily="34" charset="0"/>
              <a:buChar char="•"/>
            </a:pPr>
            <a:r>
              <a:rPr lang="en-US" sz="1600" dirty="0"/>
              <a:t>Tax affecting was based on a presumption that a  corporation would lose its S corporation status after its sale in </a:t>
            </a:r>
            <a:r>
              <a:rPr lang="en-US" sz="1600" i="1" dirty="0"/>
              <a:t>Dallas v. Commissioner, TC Memo. 2006-212; and</a:t>
            </a:r>
            <a:endParaRPr lang="en-US" sz="1600" dirty="0"/>
          </a:p>
          <a:p>
            <a:pPr marL="342900" indent="-342900">
              <a:lnSpc>
                <a:spcPct val="108000"/>
              </a:lnSpc>
              <a:spcBef>
                <a:spcPts val="0"/>
              </a:spcBef>
              <a:spcAft>
                <a:spcPts val="800"/>
              </a:spcAft>
              <a:buFont typeface="Arial" panose="020B0604020202020204" pitchFamily="34" charset="0"/>
              <a:buChar char="•"/>
            </a:pPr>
            <a:r>
              <a:rPr lang="en-US" sz="1600" dirty="0"/>
              <a:t>Application of tax affecting along with inconsistent use of </a:t>
            </a:r>
            <a:r>
              <a:rPr lang="en-US" sz="1600" i="1" dirty="0"/>
              <a:t>pre-tax</a:t>
            </a:r>
            <a:r>
              <a:rPr lang="en-US" sz="1600" dirty="0"/>
              <a:t> rates of return to value the interest in </a:t>
            </a:r>
            <a:r>
              <a:rPr lang="en-US" sz="1600" i="1" dirty="0"/>
              <a:t>Wall v. Commissioner, 2001 T.C. Memo. 75.  See also Estate of Giustina v. Commissioner, CA-9, 2014-2 ustc ¶60,684, 586 FedApp’x 417 (2014), rev’g and remanding 101 TCM 1676, Dec. 58,671(M), TC Memo. 2011-141.</a:t>
            </a:r>
          </a:p>
          <a:p>
            <a:pPr marL="344488" lvl="1" indent="0">
              <a:lnSpc>
                <a:spcPct val="108000"/>
              </a:lnSpc>
              <a:spcBef>
                <a:spcPts val="0"/>
              </a:spcBef>
              <a:spcAft>
                <a:spcPts val="600"/>
              </a:spcAft>
              <a:buNone/>
            </a:pPr>
            <a:endParaRPr lang="en-US" sz="1300" dirty="0"/>
          </a:p>
        </p:txBody>
      </p:sp>
    </p:spTree>
    <p:extLst>
      <p:ext uri="{BB962C8B-B14F-4D97-AF65-F5344CB8AC3E}">
        <p14:creationId xmlns:p14="http://schemas.microsoft.com/office/powerpoint/2010/main" val="12443310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4192264"/>
          </a:xfrm>
        </p:spPr>
        <p:txBody>
          <a:bodyPr/>
          <a:lstStyle/>
          <a:p>
            <a:pPr>
              <a:lnSpc>
                <a:spcPct val="108000"/>
              </a:lnSpc>
              <a:spcBef>
                <a:spcPts val="0"/>
              </a:spcBef>
              <a:spcAft>
                <a:spcPts val="800"/>
              </a:spcAft>
            </a:pPr>
            <a:r>
              <a:rPr lang="en-US" sz="2600" b="1" dirty="0"/>
              <a:t>The Debate</a:t>
            </a:r>
          </a:p>
          <a:p>
            <a:pPr>
              <a:lnSpc>
                <a:spcPct val="108000"/>
              </a:lnSpc>
              <a:spcBef>
                <a:spcPts val="0"/>
              </a:spcBef>
              <a:spcAft>
                <a:spcPts val="800"/>
              </a:spcAft>
            </a:pPr>
            <a:r>
              <a:rPr lang="en-US" sz="2000" b="1" dirty="0"/>
              <a:t>The Turnaround:  Taxpayer victories began emerging:</a:t>
            </a:r>
          </a:p>
          <a:p>
            <a:pPr marL="285750" indent="-285750">
              <a:lnSpc>
                <a:spcPct val="108000"/>
              </a:lnSpc>
              <a:spcBef>
                <a:spcPts val="0"/>
              </a:spcBef>
              <a:spcAft>
                <a:spcPts val="800"/>
              </a:spcAft>
              <a:buFont typeface="Arial" panose="020B0604020202020204" pitchFamily="34" charset="0"/>
              <a:buChar char="•"/>
            </a:pPr>
            <a:r>
              <a:rPr lang="en-US" sz="1400" dirty="0"/>
              <a:t>U.S. District Court affirmed the taxpayer experts’ tax affecting of the entity’s earnings, “followed by quantitative and qualitative adjustments to address whether any economic adjustment/benefit should be ascribed to the Subchapter S election (the “C to S Method”).” in Kress v. United States, Case No. 16-C-795.</a:t>
            </a:r>
          </a:p>
          <a:p>
            <a:pPr marL="285750" indent="-285750">
              <a:lnSpc>
                <a:spcPct val="108000"/>
              </a:lnSpc>
              <a:spcBef>
                <a:spcPts val="0"/>
              </a:spcBef>
              <a:spcAft>
                <a:spcPts val="800"/>
              </a:spcAft>
              <a:buFont typeface="Arial" panose="020B0604020202020204" pitchFamily="34" charset="0"/>
              <a:buChar char="•"/>
            </a:pPr>
            <a:r>
              <a:rPr lang="en-US" sz="1400" dirty="0"/>
              <a:t>The Tax Court recognized tax affecting pre-tax earnings from pass-through entities (PTEs) (like S corporations) where the tax affecting included consideration of the company’s flow-through status in </a:t>
            </a:r>
            <a:r>
              <a:rPr lang="en-US" sz="1400" i="1" dirty="0"/>
              <a:t>Estate of Aaron U. Jones v. Commissioner of Internal Revenue, T.C. Memo 2019-101.</a:t>
            </a:r>
          </a:p>
          <a:p>
            <a:pPr marL="342900" indent="-342900">
              <a:lnSpc>
                <a:spcPct val="108000"/>
              </a:lnSpc>
              <a:spcBef>
                <a:spcPts val="0"/>
              </a:spcBef>
              <a:spcAft>
                <a:spcPts val="800"/>
              </a:spcAft>
              <a:buFont typeface="Arial" panose="020B0604020202020204" pitchFamily="34" charset="0"/>
              <a:buChar char="•"/>
            </a:pPr>
            <a:endParaRPr lang="en-US" sz="1900" dirty="0"/>
          </a:p>
        </p:txBody>
      </p:sp>
      <p:sp>
        <p:nvSpPr>
          <p:cNvPr id="4" name="TextBox 3">
            <a:extLst>
              <a:ext uri="{FF2B5EF4-FFF2-40B4-BE49-F238E27FC236}">
                <a16:creationId xmlns:a16="http://schemas.microsoft.com/office/drawing/2014/main" id="{7F30495A-B9F2-8883-9013-A806645AFD60}"/>
              </a:ext>
            </a:extLst>
          </p:cNvPr>
          <p:cNvSpPr txBox="1"/>
          <p:nvPr/>
        </p:nvSpPr>
        <p:spPr>
          <a:xfrm>
            <a:off x="548640" y="4648200"/>
            <a:ext cx="8046720" cy="1498237"/>
          </a:xfrm>
          <a:prstGeom prst="rect">
            <a:avLst/>
          </a:prstGeom>
          <a:solidFill>
            <a:srgbClr val="CCD6AF"/>
          </a:solidFill>
        </p:spPr>
        <p:txBody>
          <a:bodyPr wrap="square" lIns="342900" tIns="342900" rIns="342900" bIns="342900" rtlCol="0">
            <a:noAutofit/>
          </a:bodyPr>
          <a:lstStyle/>
          <a:p>
            <a:pPr>
              <a:lnSpc>
                <a:spcPct val="108000"/>
              </a:lnSpc>
              <a:spcAft>
                <a:spcPts val="800"/>
              </a:spcAft>
            </a:pPr>
            <a:r>
              <a:rPr lang="en-US" sz="1600" dirty="0"/>
              <a:t>Accordingly, proper application of post-tax discount rates to the earnings of an S corporation requires 1) the tax affecting of the S corporation’s earnings and 2) the application of an S corporation premium (a/k/a PTE tax adjustment, or C to S Method). </a:t>
            </a:r>
          </a:p>
          <a:p>
            <a:pPr>
              <a:lnSpc>
                <a:spcPct val="108000"/>
              </a:lnSpc>
              <a:spcBef>
                <a:spcPts val="0"/>
              </a:spcBef>
              <a:spcAft>
                <a:spcPts val="800"/>
              </a:spcAft>
            </a:pPr>
            <a:endParaRPr lang="en-US" sz="1600" dirty="0"/>
          </a:p>
        </p:txBody>
      </p:sp>
    </p:spTree>
    <p:extLst>
      <p:ext uri="{BB962C8B-B14F-4D97-AF65-F5344CB8AC3E}">
        <p14:creationId xmlns:p14="http://schemas.microsoft.com/office/powerpoint/2010/main" val="1150814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142233" cy="4488356"/>
          </a:xfrm>
        </p:spPr>
        <p:txBody>
          <a:bodyPr/>
          <a:lstStyle/>
          <a:p>
            <a:pPr>
              <a:lnSpc>
                <a:spcPct val="108000"/>
              </a:lnSpc>
              <a:spcBef>
                <a:spcPts val="0"/>
              </a:spcBef>
              <a:spcAft>
                <a:spcPts val="800"/>
              </a:spcAft>
            </a:pPr>
            <a:r>
              <a:rPr lang="en-US" sz="2000" dirty="0"/>
              <a:t>Application of S corporation premium (a/k/a Pass-through Entity Adjustment Index, C to S Method):</a:t>
            </a:r>
          </a:p>
          <a:p>
            <a:pPr marL="857237" lvl="1" indent="-342900">
              <a:lnSpc>
                <a:spcPct val="108000"/>
              </a:lnSpc>
              <a:spcBef>
                <a:spcPts val="0"/>
              </a:spcBef>
              <a:spcAft>
                <a:spcPts val="800"/>
              </a:spcAft>
            </a:pPr>
            <a:r>
              <a:rPr lang="en-US" sz="1700" dirty="0"/>
              <a:t>Derive estimated net cash (after all corporate and personal income taxes) to investors (1) as if a PTE and (2) as if a C corporation. (1) divided by (2) is the S corp premium.</a:t>
            </a:r>
          </a:p>
          <a:p>
            <a:pPr marL="857237" lvl="1" indent="-342900">
              <a:lnSpc>
                <a:spcPct val="108000"/>
              </a:lnSpc>
              <a:spcBef>
                <a:spcPts val="0"/>
              </a:spcBef>
              <a:spcAft>
                <a:spcPts val="800"/>
              </a:spcAft>
            </a:pPr>
            <a:r>
              <a:rPr lang="en-US" sz="1700" dirty="0"/>
              <a:t>Example showing PTE Adjustment Index of 1.05:</a:t>
            </a:r>
          </a:p>
          <a:p>
            <a:pPr>
              <a:lnSpc>
                <a:spcPct val="108000"/>
              </a:lnSpc>
              <a:spcBef>
                <a:spcPts val="0"/>
              </a:spcBef>
              <a:spcAft>
                <a:spcPts val="800"/>
              </a:spcAft>
            </a:pPr>
            <a:endParaRPr lang="en-US" sz="2000" dirty="0"/>
          </a:p>
          <a:p>
            <a:pPr>
              <a:lnSpc>
                <a:spcPct val="108000"/>
              </a:lnSpc>
              <a:spcBef>
                <a:spcPts val="0"/>
              </a:spcBef>
              <a:spcAft>
                <a:spcPts val="800"/>
              </a:spcAft>
            </a:pPr>
            <a:endParaRPr lang="en-US" sz="2000" dirty="0"/>
          </a:p>
          <a:p>
            <a:pPr>
              <a:lnSpc>
                <a:spcPct val="108000"/>
              </a:lnSpc>
              <a:spcBef>
                <a:spcPts val="0"/>
              </a:spcBef>
              <a:spcAft>
                <a:spcPts val="800"/>
              </a:spcAft>
            </a:pPr>
            <a:endParaRPr lang="en-US" sz="2000" dirty="0"/>
          </a:p>
          <a:p>
            <a:pPr marL="857237" lvl="1" indent="-342900">
              <a:lnSpc>
                <a:spcPct val="108000"/>
              </a:lnSpc>
              <a:spcBef>
                <a:spcPts val="0"/>
              </a:spcBef>
              <a:spcAft>
                <a:spcPts val="800"/>
              </a:spcAft>
            </a:pPr>
            <a:r>
              <a:rPr lang="en-US" sz="1700" dirty="0"/>
              <a:t>This adjustment increases value by 5% (value is multiplied by 1.05).</a:t>
            </a:r>
          </a:p>
          <a:p>
            <a:pPr marL="857237" lvl="1" indent="-342900">
              <a:lnSpc>
                <a:spcPct val="108000"/>
              </a:lnSpc>
              <a:spcBef>
                <a:spcPts val="0"/>
              </a:spcBef>
              <a:spcAft>
                <a:spcPts val="800"/>
              </a:spcAft>
            </a:pPr>
            <a:r>
              <a:rPr lang="en-US" sz="1700" dirty="0"/>
              <a:t>Note that since the TCJA cut federal corporate income tax to 21%, PTE adjustment index is frequently minimal or nonexistent. </a:t>
            </a:r>
          </a:p>
        </p:txBody>
      </p:sp>
      <p:pic>
        <p:nvPicPr>
          <p:cNvPr id="2" name="Picture 1">
            <a:extLst>
              <a:ext uri="{FF2B5EF4-FFF2-40B4-BE49-F238E27FC236}">
                <a16:creationId xmlns:a16="http://schemas.microsoft.com/office/drawing/2014/main" id="{83FE568E-DB45-5858-A8C7-279882738B0B}"/>
              </a:ext>
            </a:extLst>
          </p:cNvPr>
          <p:cNvPicPr>
            <a:picLocks noChangeAspect="1"/>
          </p:cNvPicPr>
          <p:nvPr/>
        </p:nvPicPr>
        <p:blipFill>
          <a:blip r:embed="rId2"/>
          <a:stretch>
            <a:fillRect/>
          </a:stretch>
        </p:blipFill>
        <p:spPr>
          <a:xfrm>
            <a:off x="1330234" y="4170544"/>
            <a:ext cx="5010150" cy="1190625"/>
          </a:xfrm>
          <a:prstGeom prst="rect">
            <a:avLst/>
          </a:prstGeom>
        </p:spPr>
      </p:pic>
    </p:spTree>
    <p:extLst>
      <p:ext uri="{BB962C8B-B14F-4D97-AF65-F5344CB8AC3E}">
        <p14:creationId xmlns:p14="http://schemas.microsoft.com/office/powerpoint/2010/main" val="2512854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uiExpand="1"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2300327"/>
          </a:xfrm>
        </p:spPr>
        <p:txBody>
          <a:bodyPr/>
          <a:lstStyle/>
          <a:p>
            <a:pPr>
              <a:lnSpc>
                <a:spcPct val="108000"/>
              </a:lnSpc>
              <a:spcBef>
                <a:spcPts val="0"/>
              </a:spcBef>
              <a:spcAft>
                <a:spcPts val="800"/>
              </a:spcAft>
            </a:pPr>
            <a:r>
              <a:rPr lang="en-US" sz="2600" b="1" dirty="0"/>
              <a:t>The Debate</a:t>
            </a:r>
          </a:p>
          <a:p>
            <a:pPr>
              <a:lnSpc>
                <a:spcPct val="108000"/>
              </a:lnSpc>
              <a:spcBef>
                <a:spcPts val="0"/>
              </a:spcBef>
              <a:spcAft>
                <a:spcPts val="800"/>
              </a:spcAft>
            </a:pPr>
            <a:r>
              <a:rPr lang="en-US" sz="2000" b="1" dirty="0"/>
              <a:t>The Backslide?</a:t>
            </a:r>
          </a:p>
          <a:p>
            <a:pPr>
              <a:lnSpc>
                <a:spcPct val="108000"/>
              </a:lnSpc>
              <a:spcBef>
                <a:spcPts val="0"/>
              </a:spcBef>
              <a:spcAft>
                <a:spcPts val="800"/>
              </a:spcAft>
            </a:pPr>
            <a:r>
              <a:rPr lang="en-US" sz="1400" dirty="0"/>
              <a:t>The Tax Court rejected tax affecting of S corporations since the Estate’s appraisers’ use of inconsistent tax rates and failure to convincingly explain their assumption that a C corporation would be the buyer of the assets at issue, rather than passthrough entities. The Tax Court concluded that tax affecting was inappropriate “on the specific facts of this case” but specified that it does “… not hold that tax affecting is never called for.” in </a:t>
            </a:r>
            <a:r>
              <a:rPr lang="en-US" sz="1400" i="1" dirty="0"/>
              <a:t>Estate of Michael J. Jackson v. Commissioner, T.C. Memo. 2021-48.  </a:t>
            </a:r>
            <a:endParaRPr lang="en-US" sz="1400" dirty="0"/>
          </a:p>
          <a:p>
            <a:pPr>
              <a:lnSpc>
                <a:spcPct val="108000"/>
              </a:lnSpc>
              <a:spcBef>
                <a:spcPts val="0"/>
              </a:spcBef>
              <a:spcAft>
                <a:spcPts val="800"/>
              </a:spcAft>
            </a:pPr>
            <a:endParaRPr lang="en-US" sz="2600" b="1" dirty="0"/>
          </a:p>
          <a:p>
            <a:pPr marL="687388" lvl="1" indent="-342900">
              <a:lnSpc>
                <a:spcPct val="108000"/>
              </a:lnSpc>
              <a:spcBef>
                <a:spcPts val="0"/>
              </a:spcBef>
              <a:spcAft>
                <a:spcPts val="600"/>
              </a:spcAft>
              <a:buFont typeface="+mj-lt"/>
              <a:buAutoNum type="arabicPeriod"/>
            </a:pPr>
            <a:endParaRPr lang="en-US" sz="1300" dirty="0"/>
          </a:p>
        </p:txBody>
      </p:sp>
      <p:sp>
        <p:nvSpPr>
          <p:cNvPr id="2" name="TextBox 1">
            <a:extLst>
              <a:ext uri="{FF2B5EF4-FFF2-40B4-BE49-F238E27FC236}">
                <a16:creationId xmlns:a16="http://schemas.microsoft.com/office/drawing/2014/main" id="{62951CA4-200C-A7DD-86D1-655AD88F0F57}"/>
              </a:ext>
            </a:extLst>
          </p:cNvPr>
          <p:cNvSpPr txBox="1"/>
          <p:nvPr/>
        </p:nvSpPr>
        <p:spPr>
          <a:xfrm>
            <a:off x="466049" y="4343400"/>
            <a:ext cx="8046720" cy="1231900"/>
          </a:xfrm>
          <a:prstGeom prst="rect">
            <a:avLst/>
          </a:prstGeom>
          <a:solidFill>
            <a:srgbClr val="CCD6AF"/>
          </a:solidFill>
        </p:spPr>
        <p:txBody>
          <a:bodyPr wrap="square" lIns="342900" tIns="342900" rIns="342900" bIns="342900" rtlCol="0">
            <a:noAutofit/>
          </a:bodyPr>
          <a:lstStyle/>
          <a:p>
            <a:pPr>
              <a:lnSpc>
                <a:spcPct val="108000"/>
              </a:lnSpc>
              <a:spcAft>
                <a:spcPts val="800"/>
              </a:spcAft>
            </a:pPr>
            <a:r>
              <a:rPr lang="en-US" sz="1600" dirty="0"/>
              <a:t>The Tax Court disallowed tax affecting in </a:t>
            </a:r>
            <a:r>
              <a:rPr lang="en-US" sz="1600" i="1" dirty="0"/>
              <a:t>Jackson </a:t>
            </a:r>
            <a:r>
              <a:rPr lang="en-US" sz="1600" dirty="0"/>
              <a:t>because it was not performed correctly and was based on an unsupportable assumption.  </a:t>
            </a:r>
            <a:endParaRPr lang="en-US" sz="1600" i="1" dirty="0"/>
          </a:p>
          <a:p>
            <a:pPr>
              <a:lnSpc>
                <a:spcPct val="108000"/>
              </a:lnSpc>
              <a:spcBef>
                <a:spcPts val="0"/>
              </a:spcBef>
              <a:spcAft>
                <a:spcPts val="800"/>
              </a:spcAft>
            </a:pPr>
            <a:endParaRPr lang="en-US" sz="1600" dirty="0"/>
          </a:p>
        </p:txBody>
      </p:sp>
    </p:spTree>
    <p:extLst>
      <p:ext uri="{BB962C8B-B14F-4D97-AF65-F5344CB8AC3E}">
        <p14:creationId xmlns:p14="http://schemas.microsoft.com/office/powerpoint/2010/main" val="1692576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P spid="2" grpId="0" animBg="1"/>
    </p:bldLst>
  </p:timing>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2605127"/>
          </a:xfrm>
        </p:spPr>
        <p:txBody>
          <a:bodyPr/>
          <a:lstStyle/>
          <a:p>
            <a:pPr>
              <a:lnSpc>
                <a:spcPct val="108000"/>
              </a:lnSpc>
              <a:spcBef>
                <a:spcPts val="0"/>
              </a:spcBef>
              <a:spcAft>
                <a:spcPts val="800"/>
              </a:spcAft>
            </a:pPr>
            <a:r>
              <a:rPr lang="en-US" sz="2600" b="1" dirty="0"/>
              <a:t>The Debate</a:t>
            </a:r>
          </a:p>
          <a:p>
            <a:pPr>
              <a:lnSpc>
                <a:spcPct val="108000"/>
              </a:lnSpc>
              <a:spcBef>
                <a:spcPts val="0"/>
              </a:spcBef>
              <a:spcAft>
                <a:spcPts val="800"/>
              </a:spcAft>
            </a:pPr>
            <a:r>
              <a:rPr lang="en-US" sz="2000" b="1" dirty="0"/>
              <a:t>Back on Track</a:t>
            </a:r>
          </a:p>
          <a:p>
            <a:pPr marL="285750" indent="-285750">
              <a:lnSpc>
                <a:spcPct val="108000"/>
              </a:lnSpc>
              <a:spcBef>
                <a:spcPts val="0"/>
              </a:spcBef>
              <a:spcAft>
                <a:spcPts val="800"/>
              </a:spcAft>
              <a:buFont typeface="Arial" panose="020B0604020202020204" pitchFamily="34" charset="0"/>
              <a:buChar char="•"/>
            </a:pPr>
            <a:r>
              <a:rPr lang="en-US" sz="1400" dirty="0"/>
              <a:t>The Tax Court specifically allowed tax affecting in the valuation of the Biltmore Company, an S corporation. The court noted that as“[it] observed in Estate of Jackson, there is not a total bar against the use of tax affecting when the circumstances call for it.”  Nonetheless, the court also emphasized that although it was applying tax affecting in this case, it was “… not necessarily holding that tax affecting is always, or even more often than not, a proper consideration for valuing an S corporation.” </a:t>
            </a:r>
            <a:r>
              <a:rPr lang="pt-BR" sz="1400" i="1" dirty="0"/>
              <a:t>Estate of Cecil v. Commissioner, T.C. Memo. 2023-24.</a:t>
            </a:r>
            <a:endParaRPr lang="en-US" sz="1400" i="1" dirty="0"/>
          </a:p>
          <a:p>
            <a:pPr marL="285750" indent="-285750">
              <a:lnSpc>
                <a:spcPct val="108000"/>
              </a:lnSpc>
              <a:spcBef>
                <a:spcPts val="0"/>
              </a:spcBef>
              <a:spcAft>
                <a:spcPts val="800"/>
              </a:spcAft>
              <a:buFont typeface="Arial" panose="020B0604020202020204" pitchFamily="34" charset="0"/>
              <a:buChar char="•"/>
            </a:pPr>
            <a:endParaRPr lang="en-US" sz="2600" b="1" dirty="0"/>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248550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a:t>
            </a:r>
            <a:r>
              <a:rPr lang="en-US" sz="2800" dirty="0"/>
              <a:t> </a:t>
            </a:r>
            <a:r>
              <a:rPr lang="en-US" sz="3600" dirty="0"/>
              <a:t>– Conclusion</a:t>
            </a:r>
          </a:p>
        </p:txBody>
      </p:sp>
      <p:sp>
        <p:nvSpPr>
          <p:cNvPr id="2" name="TextBox 1">
            <a:extLst>
              <a:ext uri="{FF2B5EF4-FFF2-40B4-BE49-F238E27FC236}">
                <a16:creationId xmlns:a16="http://schemas.microsoft.com/office/drawing/2014/main" id="{58EDB385-D6DE-7BFE-34E9-2472F962C2BD}"/>
              </a:ext>
            </a:extLst>
          </p:cNvPr>
          <p:cNvSpPr txBox="1"/>
          <p:nvPr/>
        </p:nvSpPr>
        <p:spPr>
          <a:xfrm>
            <a:off x="544286" y="2429691"/>
            <a:ext cx="8055427" cy="3755209"/>
          </a:xfrm>
          <a:prstGeom prst="rect">
            <a:avLst/>
          </a:prstGeom>
          <a:solidFill>
            <a:srgbClr val="CCD6AF"/>
          </a:solidFill>
        </p:spPr>
        <p:txBody>
          <a:bodyPr wrap="square" lIns="342900" tIns="342900" rIns="342900" bIns="342900" rtlCol="0">
            <a:noAutofit/>
          </a:bodyPr>
          <a:lstStyle/>
          <a:p>
            <a:pPr>
              <a:lnSpc>
                <a:spcPct val="108000"/>
              </a:lnSpc>
              <a:spcBef>
                <a:spcPts val="0"/>
              </a:spcBef>
              <a:spcAft>
                <a:spcPts val="800"/>
              </a:spcAft>
            </a:pPr>
            <a:r>
              <a:rPr lang="en-US" b="1" dirty="0"/>
              <a:t>Appraisers can mitigate risk of tax affecting disallowance by: </a:t>
            </a:r>
          </a:p>
          <a:p>
            <a:pPr lvl="1">
              <a:lnSpc>
                <a:spcPct val="108000"/>
              </a:lnSpc>
              <a:spcAft>
                <a:spcPts val="800"/>
              </a:spcAft>
            </a:pPr>
            <a:r>
              <a:rPr lang="en-US" dirty="0"/>
              <a:t>(1) Adequately developing and explaining the tax affecting analysis, including use of appropriate tax rates for the situation;</a:t>
            </a:r>
          </a:p>
          <a:p>
            <a:pPr lvl="1">
              <a:lnSpc>
                <a:spcPct val="108000"/>
              </a:lnSpc>
              <a:spcAft>
                <a:spcPts val="800"/>
              </a:spcAft>
            </a:pPr>
            <a:r>
              <a:rPr lang="en-US" dirty="0"/>
              <a:t>(2) properly applying an S corporation premium (a/k/a PTE tax adjustment, or C to S Method);</a:t>
            </a:r>
          </a:p>
          <a:p>
            <a:pPr lvl="1">
              <a:lnSpc>
                <a:spcPct val="108000"/>
              </a:lnSpc>
              <a:spcAft>
                <a:spcPts val="800"/>
              </a:spcAft>
            </a:pPr>
            <a:r>
              <a:rPr lang="en-US" dirty="0"/>
              <a:t>(3) avoiding faulty lynchpin assumptions, such as the entity type of a hypothetical buyer or a change in subject entity type; and </a:t>
            </a:r>
          </a:p>
          <a:p>
            <a:pPr lvl="1">
              <a:lnSpc>
                <a:spcPct val="108000"/>
              </a:lnSpc>
              <a:spcAft>
                <a:spcPts val="800"/>
              </a:spcAft>
            </a:pPr>
            <a:r>
              <a:rPr lang="en-US" dirty="0"/>
              <a:t>(4) Consistent application of rate of return to earnings, meaning both must be expressed on either a pre-tax or post-tax basis.</a:t>
            </a:r>
          </a:p>
        </p:txBody>
      </p:sp>
    </p:spTree>
    <p:extLst>
      <p:ext uri="{BB962C8B-B14F-4D97-AF65-F5344CB8AC3E}">
        <p14:creationId xmlns:p14="http://schemas.microsoft.com/office/powerpoint/2010/main" val="682834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a:t>
            </a:r>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8" y="2147576"/>
            <a:ext cx="7867575" cy="4192264"/>
          </a:xfrm>
        </p:spPr>
        <p:txBody>
          <a:bodyPr/>
          <a:lstStyle/>
          <a:p>
            <a:pPr>
              <a:lnSpc>
                <a:spcPct val="108000"/>
              </a:lnSpc>
              <a:spcBef>
                <a:spcPts val="0"/>
              </a:spcBef>
              <a:spcAft>
                <a:spcPts val="600"/>
              </a:spcAft>
            </a:pPr>
            <a:r>
              <a:rPr lang="en-US" sz="3200" b="1" dirty="0"/>
              <a:t>What is DLOM?</a:t>
            </a:r>
          </a:p>
          <a:p>
            <a:pPr marL="342900" indent="-342900">
              <a:lnSpc>
                <a:spcPct val="108000"/>
              </a:lnSpc>
              <a:spcBef>
                <a:spcPts val="0"/>
              </a:spcBef>
              <a:spcAft>
                <a:spcPts val="600"/>
              </a:spcAft>
              <a:buFont typeface="Arial" panose="020B0604020202020204" pitchFamily="34" charset="0"/>
              <a:buChar char="•"/>
            </a:pPr>
            <a:r>
              <a:rPr lang="en-US" sz="2400" dirty="0"/>
              <a:t>DLOM - Valuation discount % applied to a privately held business interest to reflect:</a:t>
            </a:r>
          </a:p>
          <a:p>
            <a:pPr marL="857237" lvl="1" indent="-342900">
              <a:lnSpc>
                <a:spcPct val="108000"/>
              </a:lnSpc>
              <a:spcBef>
                <a:spcPts val="0"/>
              </a:spcBef>
              <a:spcAft>
                <a:spcPts val="600"/>
              </a:spcAft>
            </a:pPr>
            <a:r>
              <a:rPr lang="en-US" sz="2100" dirty="0"/>
              <a:t>Inability to convert the interest to cash quickly and with minimal transaction costs (lack of marketability) and</a:t>
            </a:r>
          </a:p>
          <a:p>
            <a:pPr marL="857237" lvl="1" indent="-342900">
              <a:lnSpc>
                <a:spcPct val="108000"/>
              </a:lnSpc>
              <a:spcBef>
                <a:spcPts val="0"/>
              </a:spcBef>
              <a:spcAft>
                <a:spcPts val="600"/>
              </a:spcAft>
            </a:pPr>
            <a:r>
              <a:rPr lang="en-US" sz="2100" dirty="0"/>
              <a:t>Lack of access an adequate pool of potential buyers (lack of liquidity).  </a:t>
            </a:r>
          </a:p>
          <a:p>
            <a:pPr marL="342900" indent="-342900">
              <a:lnSpc>
                <a:spcPct val="108000"/>
              </a:lnSpc>
              <a:spcBef>
                <a:spcPts val="0"/>
              </a:spcBef>
              <a:spcAft>
                <a:spcPts val="600"/>
              </a:spcAft>
              <a:buFont typeface="Arial" panose="020B0604020202020204" pitchFamily="34" charset="0"/>
              <a:buChar char="•"/>
            </a:pPr>
            <a:r>
              <a:rPr lang="en-US" sz="2400" dirty="0"/>
              <a:t>Example:  $10.0M times 35% DLOM = $3.5M DLOM</a:t>
            </a:r>
          </a:p>
          <a:p>
            <a:pPr marL="857237" lvl="1" indent="-342900">
              <a:lnSpc>
                <a:spcPct val="108000"/>
              </a:lnSpc>
              <a:spcBef>
                <a:spcPts val="0"/>
              </a:spcBef>
              <a:spcAft>
                <a:spcPts val="600"/>
              </a:spcAft>
            </a:pPr>
            <a:r>
              <a:rPr lang="en-US" sz="2100" dirty="0"/>
              <a:t>Nonmarketable value = $10.0M minus $3.5M = $6.5M</a:t>
            </a:r>
          </a:p>
          <a:p>
            <a:endParaRPr lang="en-US" dirty="0"/>
          </a:p>
        </p:txBody>
      </p:sp>
    </p:spTree>
    <p:extLst>
      <p:ext uri="{BB962C8B-B14F-4D97-AF65-F5344CB8AC3E}">
        <p14:creationId xmlns:p14="http://schemas.microsoft.com/office/powerpoint/2010/main" val="1360220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a:t>
            </a:r>
            <a:r>
              <a:rPr lang="en-US" sz="2600" dirty="0"/>
              <a:t>(continued)</a:t>
            </a:r>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8" y="2147576"/>
            <a:ext cx="7867575" cy="4192264"/>
          </a:xfrm>
        </p:spPr>
        <p:txBody>
          <a:bodyPr/>
          <a:lstStyle/>
          <a:p>
            <a:pPr>
              <a:lnSpc>
                <a:spcPct val="108000"/>
              </a:lnSpc>
              <a:spcBef>
                <a:spcPts val="0"/>
              </a:spcBef>
              <a:spcAft>
                <a:spcPts val="600"/>
              </a:spcAft>
            </a:pPr>
            <a:r>
              <a:rPr lang="en-US" sz="3200" b="1" dirty="0"/>
              <a:t>Why does IRS target the DLOM?</a:t>
            </a:r>
          </a:p>
          <a:p>
            <a:pPr marL="342900" indent="-342900">
              <a:lnSpc>
                <a:spcPct val="108000"/>
              </a:lnSpc>
              <a:spcBef>
                <a:spcPts val="0"/>
              </a:spcBef>
              <a:spcAft>
                <a:spcPts val="600"/>
              </a:spcAft>
              <a:buFont typeface="Arial" panose="020B0604020202020204" pitchFamily="34" charset="0"/>
              <a:buChar char="•"/>
            </a:pPr>
            <a:r>
              <a:rPr lang="en-US" sz="2400" dirty="0"/>
              <a:t>Among the </a:t>
            </a:r>
            <a:r>
              <a:rPr lang="en-US" sz="2400" b="1" dirty="0">
                <a:latin typeface="Times New Roman" panose="02020603050405020304" pitchFamily="18" charset="0"/>
                <a:cs typeface="Times New Roman" panose="02020603050405020304" pitchFamily="18" charset="0"/>
              </a:rPr>
              <a:t>Most Impactful </a:t>
            </a:r>
            <a:r>
              <a:rPr lang="en-US" sz="2400" dirty="0"/>
              <a:t>valuation adjustments</a:t>
            </a:r>
          </a:p>
          <a:p>
            <a:pPr marL="342900" indent="-342900">
              <a:lnSpc>
                <a:spcPct val="108000"/>
              </a:lnSpc>
              <a:spcBef>
                <a:spcPts val="0"/>
              </a:spcBef>
              <a:spcAft>
                <a:spcPts val="600"/>
              </a:spcAft>
              <a:buFont typeface="Arial" panose="020B0604020202020204" pitchFamily="34" charset="0"/>
              <a:buChar char="•"/>
            </a:pPr>
            <a:r>
              <a:rPr lang="en-US" sz="2400" dirty="0"/>
              <a:t>Analysis requires professional judgment</a:t>
            </a:r>
          </a:p>
          <a:p>
            <a:pPr marL="342900" indent="-342900">
              <a:lnSpc>
                <a:spcPct val="108000"/>
              </a:lnSpc>
              <a:spcBef>
                <a:spcPts val="0"/>
              </a:spcBef>
              <a:spcAft>
                <a:spcPts val="600"/>
              </a:spcAft>
              <a:buFont typeface="Arial" panose="020B0604020202020204" pitchFamily="34" charset="0"/>
              <a:buChar char="•"/>
            </a:pPr>
            <a:r>
              <a:rPr lang="en-US" sz="2400" dirty="0"/>
              <a:t>Prevalence of inadequately developed DLOMs</a:t>
            </a:r>
          </a:p>
          <a:p>
            <a:endParaRPr lang="en-US" dirty="0"/>
          </a:p>
        </p:txBody>
      </p:sp>
    </p:spTree>
    <p:extLst>
      <p:ext uri="{BB962C8B-B14F-4D97-AF65-F5344CB8AC3E}">
        <p14:creationId xmlns:p14="http://schemas.microsoft.com/office/powerpoint/2010/main" val="41213599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a:t>
            </a:r>
            <a:r>
              <a:rPr lang="en-US" sz="2600" dirty="0"/>
              <a:t>(continued)</a:t>
            </a:r>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8" y="2147576"/>
            <a:ext cx="7867575" cy="4192264"/>
          </a:xfrm>
        </p:spPr>
        <p:txBody>
          <a:bodyPr/>
          <a:lstStyle/>
          <a:p>
            <a:pPr>
              <a:lnSpc>
                <a:spcPct val="108000"/>
              </a:lnSpc>
              <a:spcBef>
                <a:spcPts val="0"/>
              </a:spcBef>
              <a:spcAft>
                <a:spcPts val="600"/>
              </a:spcAft>
            </a:pPr>
            <a:r>
              <a:rPr lang="en-US" sz="2600" b="1" dirty="0"/>
              <a:t>Mandelbaum v. Commissioner, T.C. Memo. 1995-255 </a:t>
            </a:r>
          </a:p>
          <a:p>
            <a:pPr>
              <a:lnSpc>
                <a:spcPct val="108000"/>
              </a:lnSpc>
              <a:spcBef>
                <a:spcPts val="0"/>
              </a:spcBef>
              <a:spcAft>
                <a:spcPts val="600"/>
              </a:spcAft>
            </a:pPr>
            <a:r>
              <a:rPr lang="en-US" sz="1600" dirty="0"/>
              <a:t>Per Judge David Laro – nine nonexclusive factors to be considered in developing DLOM:</a:t>
            </a:r>
          </a:p>
          <a:p>
            <a:pPr marL="687388" lvl="1" indent="-342900">
              <a:lnSpc>
                <a:spcPct val="108000"/>
              </a:lnSpc>
              <a:spcBef>
                <a:spcPts val="0"/>
              </a:spcBef>
              <a:spcAft>
                <a:spcPts val="600"/>
              </a:spcAft>
              <a:buFont typeface="+mj-lt"/>
              <a:buAutoNum type="arabicPeriod"/>
            </a:pPr>
            <a:r>
              <a:rPr lang="en-US" sz="1600" dirty="0"/>
              <a:t>Financial statement analysis</a:t>
            </a:r>
          </a:p>
          <a:p>
            <a:pPr marL="687388" lvl="1" indent="-342900">
              <a:lnSpc>
                <a:spcPct val="108000"/>
              </a:lnSpc>
              <a:spcBef>
                <a:spcPts val="0"/>
              </a:spcBef>
              <a:spcAft>
                <a:spcPts val="600"/>
              </a:spcAft>
              <a:buFont typeface="+mj-lt"/>
              <a:buAutoNum type="arabicPeriod"/>
            </a:pPr>
            <a:r>
              <a:rPr lang="en-US" sz="1600" dirty="0"/>
              <a:t>Dividend policy</a:t>
            </a:r>
          </a:p>
          <a:p>
            <a:pPr marL="687388" lvl="1" indent="-342900">
              <a:lnSpc>
                <a:spcPct val="108000"/>
              </a:lnSpc>
              <a:spcBef>
                <a:spcPts val="0"/>
              </a:spcBef>
              <a:spcAft>
                <a:spcPts val="600"/>
              </a:spcAft>
              <a:buFont typeface="+mj-lt"/>
              <a:buAutoNum type="arabicPeriod"/>
            </a:pPr>
            <a:r>
              <a:rPr lang="en-US" sz="1600" dirty="0"/>
              <a:t>Nature of the company, and company history, position in the industry,</a:t>
            </a:r>
            <a:br>
              <a:rPr lang="en-US" sz="1600" dirty="0"/>
            </a:br>
            <a:r>
              <a:rPr lang="en-US" sz="1600" dirty="0"/>
              <a:t>and economic outlook</a:t>
            </a:r>
          </a:p>
          <a:p>
            <a:pPr marL="687388" lvl="1" indent="-342900">
              <a:lnSpc>
                <a:spcPct val="108000"/>
              </a:lnSpc>
              <a:spcBef>
                <a:spcPts val="0"/>
              </a:spcBef>
              <a:spcAft>
                <a:spcPts val="600"/>
              </a:spcAft>
              <a:buFont typeface="+mj-lt"/>
              <a:buAutoNum type="arabicPeriod"/>
            </a:pPr>
            <a:r>
              <a:rPr lang="en-US" sz="1600" dirty="0"/>
              <a:t>Company management</a:t>
            </a:r>
          </a:p>
          <a:p>
            <a:pPr marL="687388" lvl="1" indent="-342900">
              <a:lnSpc>
                <a:spcPct val="108000"/>
              </a:lnSpc>
              <a:spcBef>
                <a:spcPts val="0"/>
              </a:spcBef>
              <a:spcAft>
                <a:spcPts val="600"/>
              </a:spcAft>
              <a:buFont typeface="+mj-lt"/>
              <a:buAutoNum type="arabicPeriod"/>
            </a:pPr>
            <a:r>
              <a:rPr lang="en-US" sz="1600" dirty="0"/>
              <a:t>Amount of control in the transferred shares</a:t>
            </a:r>
          </a:p>
          <a:p>
            <a:pPr marL="687388" lvl="1" indent="-342900">
              <a:lnSpc>
                <a:spcPct val="108000"/>
              </a:lnSpc>
              <a:spcBef>
                <a:spcPts val="0"/>
              </a:spcBef>
              <a:spcAft>
                <a:spcPts val="600"/>
              </a:spcAft>
              <a:buFont typeface="+mj-lt"/>
              <a:buAutoNum type="arabicPeriod"/>
            </a:pPr>
            <a:r>
              <a:rPr lang="en-US" sz="1600" dirty="0"/>
              <a:t>Restrictions on transferability of stock</a:t>
            </a:r>
          </a:p>
          <a:p>
            <a:pPr marL="687388" lvl="1" indent="-342900">
              <a:lnSpc>
                <a:spcPct val="108000"/>
              </a:lnSpc>
              <a:spcBef>
                <a:spcPts val="0"/>
              </a:spcBef>
              <a:spcAft>
                <a:spcPts val="600"/>
              </a:spcAft>
              <a:buFont typeface="+mj-lt"/>
              <a:buAutoNum type="arabicPeriod"/>
            </a:pPr>
            <a:r>
              <a:rPr lang="en-US" sz="1600" dirty="0"/>
              <a:t>Holding period for the stock</a:t>
            </a:r>
          </a:p>
          <a:p>
            <a:pPr marL="687388" lvl="1" indent="-342900">
              <a:lnSpc>
                <a:spcPct val="108000"/>
              </a:lnSpc>
              <a:spcBef>
                <a:spcPts val="0"/>
              </a:spcBef>
              <a:spcAft>
                <a:spcPts val="600"/>
              </a:spcAft>
              <a:buFont typeface="+mj-lt"/>
              <a:buAutoNum type="arabicPeriod"/>
            </a:pPr>
            <a:r>
              <a:rPr lang="en-US" sz="1600" dirty="0"/>
              <a:t>Company’s redemption policy</a:t>
            </a:r>
          </a:p>
          <a:p>
            <a:pPr marL="687388" lvl="1" indent="-342900">
              <a:lnSpc>
                <a:spcPct val="108000"/>
              </a:lnSpc>
              <a:spcBef>
                <a:spcPts val="0"/>
              </a:spcBef>
              <a:spcAft>
                <a:spcPts val="600"/>
              </a:spcAft>
              <a:buFont typeface="+mj-lt"/>
              <a:buAutoNum type="arabicPeriod"/>
            </a:pPr>
            <a:r>
              <a:rPr lang="en-US" sz="1600" dirty="0"/>
              <a:t>Costs associated with a public offering</a:t>
            </a:r>
          </a:p>
        </p:txBody>
      </p:sp>
    </p:spTree>
    <p:extLst>
      <p:ext uri="{BB962C8B-B14F-4D97-AF65-F5344CB8AC3E}">
        <p14:creationId xmlns:p14="http://schemas.microsoft.com/office/powerpoint/2010/main" val="3873169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a:t>
            </a:r>
            <a:r>
              <a:rPr lang="en-US" sz="2600" dirty="0"/>
              <a:t>(continued)</a:t>
            </a:r>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7663262" cy="4192264"/>
          </a:xfrm>
        </p:spPr>
        <p:txBody>
          <a:bodyPr/>
          <a:lstStyle/>
          <a:p>
            <a:pPr>
              <a:lnSpc>
                <a:spcPct val="108000"/>
              </a:lnSpc>
              <a:spcBef>
                <a:spcPts val="0"/>
              </a:spcBef>
              <a:spcAft>
                <a:spcPts val="600"/>
              </a:spcAft>
            </a:pPr>
            <a:r>
              <a:rPr lang="en-US" sz="2600" b="1" dirty="0"/>
              <a:t>Holding Period (Time to Sale) for the Interest</a:t>
            </a:r>
          </a:p>
          <a:p>
            <a:pPr>
              <a:lnSpc>
                <a:spcPct val="108000"/>
              </a:lnSpc>
              <a:spcBef>
                <a:spcPts val="0"/>
              </a:spcBef>
              <a:spcAft>
                <a:spcPts val="600"/>
              </a:spcAft>
            </a:pPr>
            <a:r>
              <a:rPr lang="en-US" sz="1800" dirty="0"/>
              <a:t>Holding period: a key input of the DLOM – how long is my cash tied up?</a:t>
            </a:r>
          </a:p>
          <a:p>
            <a:pPr>
              <a:lnSpc>
                <a:spcPct val="108000"/>
              </a:lnSpc>
              <a:spcBef>
                <a:spcPts val="0"/>
              </a:spcBef>
              <a:spcAft>
                <a:spcPts val="600"/>
              </a:spcAft>
            </a:pPr>
            <a:r>
              <a:rPr lang="en-US" sz="1800" dirty="0"/>
              <a:t>Impact of Mandelbaum factors 5 and 6 on holding period: </a:t>
            </a:r>
          </a:p>
          <a:p>
            <a:pPr marL="285750" indent="-285750">
              <a:lnSpc>
                <a:spcPct val="108000"/>
              </a:lnSpc>
              <a:spcBef>
                <a:spcPts val="0"/>
              </a:spcBef>
              <a:spcAft>
                <a:spcPts val="600"/>
              </a:spcAft>
              <a:buFont typeface="Arial" panose="020B0604020202020204" pitchFamily="34" charset="0"/>
              <a:buChar char="•"/>
            </a:pPr>
            <a:r>
              <a:rPr lang="en-US" sz="1800" dirty="0"/>
              <a:t>#5 - Control - over operations, declaring dividends, selling/merging company and/or assets, etc.:</a:t>
            </a:r>
          </a:p>
          <a:p>
            <a:pPr marL="800087" lvl="1" indent="-285750">
              <a:lnSpc>
                <a:spcPct val="108000"/>
              </a:lnSpc>
              <a:spcBef>
                <a:spcPts val="0"/>
              </a:spcBef>
              <a:spcAft>
                <a:spcPts val="600"/>
              </a:spcAft>
            </a:pPr>
            <a:r>
              <a:rPr lang="en-US" sz="1600" dirty="0"/>
              <a:t>Control - shorter holding period</a:t>
            </a:r>
          </a:p>
          <a:p>
            <a:pPr marL="800087" lvl="1" indent="-285750">
              <a:lnSpc>
                <a:spcPct val="108000"/>
              </a:lnSpc>
              <a:spcBef>
                <a:spcPts val="0"/>
              </a:spcBef>
              <a:spcAft>
                <a:spcPts val="600"/>
              </a:spcAft>
            </a:pPr>
            <a:r>
              <a:rPr lang="en-US" sz="1600" dirty="0"/>
              <a:t>Lack of control – longer holding period</a:t>
            </a:r>
          </a:p>
          <a:p>
            <a:pPr marL="285750" indent="-285750">
              <a:lnSpc>
                <a:spcPct val="108000"/>
              </a:lnSpc>
              <a:spcBef>
                <a:spcPts val="0"/>
              </a:spcBef>
              <a:spcAft>
                <a:spcPts val="600"/>
              </a:spcAft>
              <a:buFont typeface="Arial" panose="020B0604020202020204" pitchFamily="34" charset="0"/>
              <a:buChar char="•"/>
            </a:pPr>
            <a:r>
              <a:rPr lang="en-US" sz="1800" dirty="0"/>
              <a:t>#6 - Restrictions on transfer of stock - RFR – Company/shareholders, inability to sell to third party, etc.</a:t>
            </a:r>
          </a:p>
          <a:p>
            <a:pPr marL="800087" lvl="1" indent="-285750">
              <a:lnSpc>
                <a:spcPct val="108000"/>
              </a:lnSpc>
              <a:spcBef>
                <a:spcPts val="0"/>
              </a:spcBef>
              <a:spcAft>
                <a:spcPts val="600"/>
              </a:spcAft>
            </a:pPr>
            <a:r>
              <a:rPr lang="en-US" sz="1600" dirty="0"/>
              <a:t>No restrictions - shorter holding period</a:t>
            </a:r>
          </a:p>
          <a:p>
            <a:pPr marL="800087" lvl="1" indent="-285750">
              <a:lnSpc>
                <a:spcPct val="108000"/>
              </a:lnSpc>
              <a:spcBef>
                <a:spcPts val="0"/>
              </a:spcBef>
              <a:spcAft>
                <a:spcPts val="600"/>
              </a:spcAft>
            </a:pPr>
            <a:r>
              <a:rPr lang="en-US" sz="1600" dirty="0"/>
              <a:t>More restrictions – longer holding period</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2841931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1A8543-2CFE-8937-EB0D-850C2EA9F260}"/>
              </a:ext>
            </a:extLst>
          </p:cNvPr>
          <p:cNvSpPr>
            <a:spLocks noGrp="1"/>
          </p:cNvSpPr>
          <p:nvPr>
            <p:ph type="body" sz="quarter" idx="10"/>
          </p:nvPr>
        </p:nvSpPr>
        <p:spPr>
          <a:xfrm>
            <a:off x="487681" y="2434958"/>
            <a:ext cx="8121328" cy="3603450"/>
          </a:xfrm>
        </p:spPr>
        <p:txBody>
          <a:bodyPr/>
          <a:lstStyle/>
          <a:p>
            <a:pPr>
              <a:lnSpc>
                <a:spcPct val="108000"/>
              </a:lnSpc>
              <a:spcBef>
                <a:spcPts val="0"/>
              </a:spcBef>
              <a:spcAft>
                <a:spcPts val="600"/>
              </a:spcAft>
            </a:pPr>
            <a:r>
              <a:rPr lang="en-US" sz="3200" b="1" dirty="0"/>
              <a:t>Valuation of Non-Controlling Business Interests</a:t>
            </a:r>
          </a:p>
          <a:p>
            <a:pPr marL="342900" indent="-342900">
              <a:lnSpc>
                <a:spcPct val="108000"/>
              </a:lnSpc>
              <a:spcBef>
                <a:spcPts val="0"/>
              </a:spcBef>
              <a:spcAft>
                <a:spcPts val="600"/>
              </a:spcAft>
              <a:buFont typeface="Arial" panose="020B0604020202020204" pitchFamily="34" charset="0"/>
              <a:buChar char="•"/>
            </a:pPr>
            <a:r>
              <a:rPr lang="en-US" sz="2400" dirty="0"/>
              <a:t>Reducing Valuation Audit Risk</a:t>
            </a:r>
          </a:p>
          <a:p>
            <a:pPr marL="342900" indent="-342900">
              <a:lnSpc>
                <a:spcPct val="108000"/>
              </a:lnSpc>
              <a:spcBef>
                <a:spcPts val="0"/>
              </a:spcBef>
              <a:spcAft>
                <a:spcPts val="600"/>
              </a:spcAft>
              <a:buFont typeface="Arial" panose="020B0604020202020204" pitchFamily="34" charset="0"/>
              <a:buChar char="•"/>
            </a:pPr>
            <a:r>
              <a:rPr lang="en-US" sz="2400" dirty="0"/>
              <a:t>Common IRS Triggers - Valuation Deficiencies in:</a:t>
            </a:r>
          </a:p>
          <a:p>
            <a:pPr marL="857237" lvl="1" indent="-342900">
              <a:lnSpc>
                <a:spcPct val="108000"/>
              </a:lnSpc>
              <a:spcBef>
                <a:spcPts val="0"/>
              </a:spcBef>
              <a:spcAft>
                <a:spcPts val="600"/>
              </a:spcAft>
            </a:pPr>
            <a:r>
              <a:rPr lang="en-US" sz="2000" dirty="0"/>
              <a:t>Tax Affecting of Earnings (Tax Affecting)</a:t>
            </a:r>
          </a:p>
          <a:p>
            <a:pPr marL="857237" lvl="1" indent="-342900">
              <a:lnSpc>
                <a:spcPct val="108000"/>
              </a:lnSpc>
              <a:spcBef>
                <a:spcPts val="0"/>
              </a:spcBef>
              <a:spcAft>
                <a:spcPts val="600"/>
              </a:spcAft>
            </a:pPr>
            <a:r>
              <a:rPr lang="en-US" sz="2000" dirty="0"/>
              <a:t>Discount for Lack of Liquidity and Marketability (DLOM)</a:t>
            </a:r>
          </a:p>
          <a:p>
            <a:pPr marL="342900" indent="-342900">
              <a:lnSpc>
                <a:spcPct val="108000"/>
              </a:lnSpc>
              <a:spcBef>
                <a:spcPts val="0"/>
              </a:spcBef>
              <a:spcAft>
                <a:spcPts val="600"/>
              </a:spcAft>
              <a:buFont typeface="Arial" panose="020B0604020202020204" pitchFamily="34" charset="0"/>
              <a:buChar char="•"/>
            </a:pPr>
            <a:r>
              <a:rPr lang="en-US" sz="2400" dirty="0"/>
              <a:t>When the IRS comes knocking, should I Settle or Fight?</a:t>
            </a:r>
          </a:p>
          <a:p>
            <a:endParaRPr lang="en-US" dirty="0"/>
          </a:p>
        </p:txBody>
      </p:sp>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Learning Objectives/ Topics</a:t>
            </a:r>
          </a:p>
        </p:txBody>
      </p:sp>
    </p:spTree>
    <p:extLst>
      <p:ext uri="{BB962C8B-B14F-4D97-AF65-F5344CB8AC3E}">
        <p14:creationId xmlns:p14="http://schemas.microsoft.com/office/powerpoint/2010/main" val="1914279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9"/>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9"/>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9"/>
                                          </p:stCondLst>
                                        </p:cTn>
                                        <p:tgtEl>
                                          <p:spTgt spid="2">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9"/>
                                          </p:stCondLst>
                                        </p:cTn>
                                        <p:tgtEl>
                                          <p:spTgt spid="2">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9"/>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9"/>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a:t>
            </a:r>
            <a:r>
              <a:rPr lang="en-US" sz="2600" dirty="0"/>
              <a:t>(continued)</a:t>
            </a:r>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7663262" cy="4192264"/>
          </a:xfrm>
        </p:spPr>
        <p:txBody>
          <a:bodyPr/>
          <a:lstStyle/>
          <a:p>
            <a:pPr>
              <a:lnSpc>
                <a:spcPct val="108000"/>
              </a:lnSpc>
              <a:spcBef>
                <a:spcPts val="0"/>
              </a:spcBef>
              <a:spcAft>
                <a:spcPts val="600"/>
              </a:spcAft>
            </a:pPr>
            <a:r>
              <a:rPr lang="en-US" sz="2600" b="1" dirty="0"/>
              <a:t>DLOM Development – Major Method Types</a:t>
            </a:r>
          </a:p>
          <a:p>
            <a:pPr marL="342900" indent="-342900">
              <a:lnSpc>
                <a:spcPct val="108000"/>
              </a:lnSpc>
              <a:spcBef>
                <a:spcPts val="0"/>
              </a:spcBef>
              <a:spcAft>
                <a:spcPts val="600"/>
              </a:spcAft>
              <a:buFont typeface="Arial" panose="020B0604020202020204" pitchFamily="34" charset="0"/>
              <a:buChar char="•"/>
            </a:pPr>
            <a:r>
              <a:rPr lang="en-US" sz="2000" dirty="0"/>
              <a:t>Qualitative Methods - empirical studies, court cases</a:t>
            </a:r>
          </a:p>
          <a:p>
            <a:pPr marL="342900" indent="-342900">
              <a:lnSpc>
                <a:spcPct val="108000"/>
              </a:lnSpc>
              <a:spcBef>
                <a:spcPts val="0"/>
              </a:spcBef>
              <a:spcAft>
                <a:spcPts val="600"/>
              </a:spcAft>
              <a:buFont typeface="Arial" panose="020B0604020202020204" pitchFamily="34" charset="0"/>
              <a:buChar char="•"/>
            </a:pPr>
            <a:r>
              <a:rPr lang="en-US" sz="2000" dirty="0"/>
              <a:t>Quantitative Methods - mathematical models</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3351846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 Qualitative Methods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7663262" cy="4192264"/>
          </a:xfrm>
        </p:spPr>
        <p:txBody>
          <a:bodyPr/>
          <a:lstStyle/>
          <a:p>
            <a:pPr>
              <a:lnSpc>
                <a:spcPct val="108000"/>
              </a:lnSpc>
              <a:spcBef>
                <a:spcPts val="0"/>
              </a:spcBef>
              <a:spcAft>
                <a:spcPts val="600"/>
              </a:spcAft>
            </a:pPr>
            <a:r>
              <a:rPr lang="en-US" sz="2600" b="1" dirty="0"/>
              <a:t>Empirical Studies – Restricted Stock Studies</a:t>
            </a:r>
          </a:p>
          <a:p>
            <a:pPr>
              <a:lnSpc>
                <a:spcPct val="108000"/>
              </a:lnSpc>
              <a:spcBef>
                <a:spcPts val="0"/>
              </a:spcBef>
              <a:spcAft>
                <a:spcPts val="600"/>
              </a:spcAft>
            </a:pPr>
            <a:r>
              <a:rPr lang="en-US" sz="2000" dirty="0"/>
              <a:t>Compares the market prices of a company’s shares between otherwise identical:</a:t>
            </a:r>
          </a:p>
          <a:p>
            <a:pPr marL="971537" lvl="1" indent="-457200">
              <a:lnSpc>
                <a:spcPct val="108000"/>
              </a:lnSpc>
              <a:spcBef>
                <a:spcPts val="0"/>
              </a:spcBef>
              <a:spcAft>
                <a:spcPts val="600"/>
              </a:spcAft>
              <a:buFont typeface="+mj-lt"/>
              <a:buAutoNum type="arabicPeriod"/>
            </a:pPr>
            <a:r>
              <a:rPr lang="en-US" sz="1700" dirty="0"/>
              <a:t>Stock trading in the market (liquid stock), and</a:t>
            </a:r>
          </a:p>
          <a:p>
            <a:pPr marL="971537" lvl="1" indent="-457200">
              <a:lnSpc>
                <a:spcPct val="108000"/>
              </a:lnSpc>
              <a:spcBef>
                <a:spcPts val="0"/>
              </a:spcBef>
              <a:spcAft>
                <a:spcPts val="600"/>
              </a:spcAft>
              <a:buFont typeface="+mj-lt"/>
              <a:buAutoNum type="arabicPeriod"/>
            </a:pPr>
            <a:r>
              <a:rPr lang="en-US" sz="1700" dirty="0"/>
              <a:t>Restricted stock sold in a private placement (illiquid stock) – has required holding period.</a:t>
            </a:r>
          </a:p>
          <a:p>
            <a:pPr>
              <a:lnSpc>
                <a:spcPct val="108000"/>
              </a:lnSpc>
              <a:spcBef>
                <a:spcPts val="0"/>
              </a:spcBef>
              <a:spcAft>
                <a:spcPts val="600"/>
              </a:spcAft>
            </a:pPr>
            <a:r>
              <a:rPr lang="en-US" sz="2000" dirty="0"/>
              <a:t>Suggested DLOM = % reduction in value of company stock </a:t>
            </a:r>
            <a:br>
              <a:rPr lang="en-US" sz="2000" dirty="0"/>
            </a:br>
            <a:r>
              <a:rPr lang="en-US" sz="2000" dirty="0"/>
              <a:t>due to its illiquidity.</a:t>
            </a:r>
          </a:p>
          <a:p>
            <a:pPr marL="514350">
              <a:lnSpc>
                <a:spcPct val="108000"/>
              </a:lnSpc>
              <a:spcBef>
                <a:spcPts val="0"/>
              </a:spcBef>
              <a:spcAft>
                <a:spcPts val="600"/>
              </a:spcAft>
            </a:pPr>
            <a:r>
              <a:rPr lang="en-US" sz="2000" dirty="0"/>
              <a:t>Example – XYZ Corp – price of liquid stock = $100</a:t>
            </a:r>
          </a:p>
          <a:p>
            <a:pPr marL="2568575">
              <a:lnSpc>
                <a:spcPct val="108000"/>
              </a:lnSpc>
              <a:spcBef>
                <a:spcPts val="0"/>
              </a:spcBef>
              <a:spcAft>
                <a:spcPts val="600"/>
              </a:spcAft>
            </a:pPr>
            <a:r>
              <a:rPr lang="en-US" sz="2000" dirty="0"/>
              <a:t> – price of illiquid stock = $70 </a:t>
            </a:r>
          </a:p>
          <a:p>
            <a:pPr>
              <a:lnSpc>
                <a:spcPct val="108000"/>
              </a:lnSpc>
              <a:spcBef>
                <a:spcPts val="0"/>
              </a:spcBef>
              <a:spcAft>
                <a:spcPts val="600"/>
              </a:spcAft>
            </a:pPr>
            <a:r>
              <a:rPr lang="en-US" sz="2400" b="1" dirty="0">
                <a:solidFill>
                  <a:srgbClr val="5F7760"/>
                </a:solidFill>
              </a:rPr>
              <a:t> 	                                 Implied DLOM = 30%</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7335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 Qualitative Methods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3535398" cy="4192264"/>
          </a:xfrm>
        </p:spPr>
        <p:txBody>
          <a:bodyPr/>
          <a:lstStyle/>
          <a:p>
            <a:pPr>
              <a:lnSpc>
                <a:spcPct val="108000"/>
              </a:lnSpc>
              <a:spcBef>
                <a:spcPts val="0"/>
              </a:spcBef>
              <a:spcAft>
                <a:spcPts val="600"/>
              </a:spcAft>
            </a:pPr>
            <a:r>
              <a:rPr lang="en-US" sz="2600" b="1" dirty="0"/>
              <a:t>Empirical Studies – Restricted Stock Studies</a:t>
            </a:r>
          </a:p>
        </p:txBody>
      </p:sp>
      <p:pic>
        <p:nvPicPr>
          <p:cNvPr id="2" name="Picture 1">
            <a:extLst>
              <a:ext uri="{FF2B5EF4-FFF2-40B4-BE49-F238E27FC236}">
                <a16:creationId xmlns:a16="http://schemas.microsoft.com/office/drawing/2014/main" id="{3087C239-2234-527F-2CDE-392BDB12659B}"/>
              </a:ext>
            </a:extLst>
          </p:cNvPr>
          <p:cNvPicPr>
            <a:picLocks noChangeAspect="1"/>
          </p:cNvPicPr>
          <p:nvPr/>
        </p:nvPicPr>
        <p:blipFill>
          <a:blip r:embed="rId2"/>
          <a:stretch>
            <a:fillRect/>
          </a:stretch>
        </p:blipFill>
        <p:spPr>
          <a:xfrm>
            <a:off x="4051621" y="2059259"/>
            <a:ext cx="4837696" cy="4581525"/>
          </a:xfrm>
          <a:prstGeom prst="rect">
            <a:avLst/>
          </a:prstGeom>
        </p:spPr>
      </p:pic>
    </p:spTree>
    <p:extLst>
      <p:ext uri="{BB962C8B-B14F-4D97-AF65-F5344CB8AC3E}">
        <p14:creationId xmlns:p14="http://schemas.microsoft.com/office/powerpoint/2010/main" val="4078673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 Qualitative Methods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7663262" cy="4192264"/>
          </a:xfrm>
        </p:spPr>
        <p:txBody>
          <a:bodyPr/>
          <a:lstStyle/>
          <a:p>
            <a:pPr>
              <a:lnSpc>
                <a:spcPct val="108000"/>
              </a:lnSpc>
              <a:spcBef>
                <a:spcPts val="0"/>
              </a:spcBef>
              <a:spcAft>
                <a:spcPts val="600"/>
              </a:spcAft>
            </a:pPr>
            <a:r>
              <a:rPr lang="en-US" sz="2600" b="1" dirty="0"/>
              <a:t>Empirical Studies – pre-IPO Studies</a:t>
            </a:r>
          </a:p>
          <a:p>
            <a:pPr>
              <a:lnSpc>
                <a:spcPct val="108000"/>
              </a:lnSpc>
              <a:spcBef>
                <a:spcPts val="0"/>
              </a:spcBef>
              <a:spcAft>
                <a:spcPts val="600"/>
              </a:spcAft>
            </a:pPr>
            <a:r>
              <a:rPr lang="en-US" sz="2000" dirty="0"/>
              <a:t>Compares the market values of a company’s shares:</a:t>
            </a:r>
          </a:p>
          <a:p>
            <a:pPr marL="971537" lvl="1" indent="-457200">
              <a:lnSpc>
                <a:spcPct val="108000"/>
              </a:lnSpc>
              <a:spcBef>
                <a:spcPts val="0"/>
              </a:spcBef>
              <a:spcAft>
                <a:spcPts val="600"/>
              </a:spcAft>
              <a:buFont typeface="+mj-lt"/>
              <a:buAutoNum type="arabicPeriod"/>
            </a:pPr>
            <a:r>
              <a:rPr lang="en-US" sz="1700" dirty="0"/>
              <a:t>At the time of the IPO (the public market issuance price of the stock), and</a:t>
            </a:r>
          </a:p>
          <a:p>
            <a:pPr marL="971537" lvl="1" indent="-457200">
              <a:lnSpc>
                <a:spcPct val="108000"/>
              </a:lnSpc>
              <a:spcBef>
                <a:spcPts val="0"/>
              </a:spcBef>
              <a:spcAft>
                <a:spcPts val="600"/>
              </a:spcAft>
              <a:buFont typeface="+mj-lt"/>
              <a:buAutoNum type="arabicPeriod"/>
            </a:pPr>
            <a:r>
              <a:rPr lang="en-US" sz="1700" dirty="0"/>
              <a:t>Prior to the IPO (the private market price of the stock).</a:t>
            </a:r>
          </a:p>
          <a:p>
            <a:pPr>
              <a:lnSpc>
                <a:spcPct val="108000"/>
              </a:lnSpc>
              <a:spcBef>
                <a:spcPts val="0"/>
              </a:spcBef>
              <a:spcAft>
                <a:spcPts val="600"/>
              </a:spcAft>
            </a:pPr>
            <a:r>
              <a:rPr lang="en-US" sz="2000" dirty="0"/>
              <a:t>Suggested DLOM = % difference in company’s pre-IPO stock price versus the company’s IPO stock price.</a:t>
            </a:r>
          </a:p>
          <a:p>
            <a:pPr>
              <a:lnSpc>
                <a:spcPct val="108000"/>
              </a:lnSpc>
              <a:spcBef>
                <a:spcPts val="0"/>
              </a:spcBef>
              <a:spcAft>
                <a:spcPts val="600"/>
              </a:spcAft>
            </a:pPr>
            <a:r>
              <a:rPr lang="en-US" sz="2000" dirty="0"/>
              <a:t>	            Example – ABC Corp – IPO stock price = $100</a:t>
            </a:r>
          </a:p>
          <a:p>
            <a:pPr marL="3482975">
              <a:lnSpc>
                <a:spcPct val="108000"/>
              </a:lnSpc>
              <a:spcBef>
                <a:spcPts val="0"/>
              </a:spcBef>
              <a:spcAft>
                <a:spcPts val="600"/>
              </a:spcAft>
            </a:pPr>
            <a:r>
              <a:rPr lang="en-US" sz="2000" dirty="0"/>
              <a:t> – pre-IPO stock price = $ 60 </a:t>
            </a:r>
          </a:p>
          <a:p>
            <a:pPr>
              <a:lnSpc>
                <a:spcPct val="108000"/>
              </a:lnSpc>
              <a:spcBef>
                <a:spcPts val="0"/>
              </a:spcBef>
              <a:spcAft>
                <a:spcPts val="600"/>
              </a:spcAft>
            </a:pPr>
            <a:r>
              <a:rPr lang="en-US" sz="2000" b="1" dirty="0">
                <a:solidFill>
                  <a:srgbClr val="5F7760"/>
                </a:solidFill>
              </a:rPr>
              <a:t> 	                 		                     Implied DLOM = 40%</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1973044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a:xfrm>
            <a:off x="383458" y="749078"/>
            <a:ext cx="7867575" cy="887364"/>
          </a:xfrm>
        </p:spPr>
        <p:txBody>
          <a:bodyPr/>
          <a:lstStyle/>
          <a:p>
            <a:r>
              <a:rPr lang="en-US" sz="3600" dirty="0"/>
              <a:t>DLOM – Qualitative Methods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461835" y="2208536"/>
            <a:ext cx="3117387" cy="4192264"/>
          </a:xfrm>
        </p:spPr>
        <p:txBody>
          <a:bodyPr/>
          <a:lstStyle/>
          <a:p>
            <a:pPr>
              <a:lnSpc>
                <a:spcPct val="108000"/>
              </a:lnSpc>
              <a:spcBef>
                <a:spcPts val="0"/>
              </a:spcBef>
              <a:spcAft>
                <a:spcPts val="600"/>
              </a:spcAft>
            </a:pPr>
            <a:r>
              <a:rPr lang="en-US" sz="2600" b="1" dirty="0"/>
              <a:t>Empirical Studies – pre-IPO Studies</a:t>
            </a:r>
          </a:p>
          <a:p>
            <a:pPr marL="687388" lvl="1" indent="-342900">
              <a:lnSpc>
                <a:spcPct val="108000"/>
              </a:lnSpc>
              <a:spcBef>
                <a:spcPts val="0"/>
              </a:spcBef>
              <a:spcAft>
                <a:spcPts val="600"/>
              </a:spcAft>
              <a:buFont typeface="+mj-lt"/>
              <a:buAutoNum type="arabicPeriod"/>
            </a:pPr>
            <a:endParaRPr lang="en-US" sz="1300" dirty="0"/>
          </a:p>
        </p:txBody>
      </p:sp>
      <p:pic>
        <p:nvPicPr>
          <p:cNvPr id="2" name="Picture 1">
            <a:extLst>
              <a:ext uri="{FF2B5EF4-FFF2-40B4-BE49-F238E27FC236}">
                <a16:creationId xmlns:a16="http://schemas.microsoft.com/office/drawing/2014/main" id="{67B805C8-DAA6-87A3-DA7D-70CE119CF842}"/>
              </a:ext>
            </a:extLst>
          </p:cNvPr>
          <p:cNvPicPr>
            <a:picLocks noChangeAspect="1"/>
          </p:cNvPicPr>
          <p:nvPr/>
        </p:nvPicPr>
        <p:blipFill>
          <a:blip r:embed="rId2"/>
          <a:stretch>
            <a:fillRect/>
          </a:stretch>
        </p:blipFill>
        <p:spPr>
          <a:xfrm>
            <a:off x="4670799" y="1636442"/>
            <a:ext cx="3843186" cy="5009448"/>
          </a:xfrm>
          <a:prstGeom prst="rect">
            <a:avLst/>
          </a:prstGeom>
        </p:spPr>
      </p:pic>
    </p:spTree>
    <p:extLst>
      <p:ext uri="{BB962C8B-B14F-4D97-AF65-F5344CB8AC3E}">
        <p14:creationId xmlns:p14="http://schemas.microsoft.com/office/powerpoint/2010/main" val="392800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a:xfrm>
            <a:off x="383458" y="749078"/>
            <a:ext cx="7867575" cy="887364"/>
          </a:xfrm>
        </p:spPr>
        <p:txBody>
          <a:bodyPr/>
          <a:lstStyle/>
          <a:p>
            <a:r>
              <a:rPr lang="en-US" sz="3600" dirty="0"/>
              <a:t>DLOM – Qualitative Methods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461836" y="2208536"/>
            <a:ext cx="2716794" cy="4192264"/>
          </a:xfrm>
        </p:spPr>
        <p:txBody>
          <a:bodyPr/>
          <a:lstStyle/>
          <a:p>
            <a:pPr>
              <a:lnSpc>
                <a:spcPct val="108000"/>
              </a:lnSpc>
              <a:spcBef>
                <a:spcPts val="0"/>
              </a:spcBef>
              <a:spcAft>
                <a:spcPts val="600"/>
              </a:spcAft>
            </a:pPr>
            <a:r>
              <a:rPr lang="en-US" sz="2600" b="1" dirty="0"/>
              <a:t>Empirical Studies – pre-IPO Studies</a:t>
            </a:r>
          </a:p>
          <a:p>
            <a:pPr marL="687388" lvl="1" indent="-342900">
              <a:lnSpc>
                <a:spcPct val="108000"/>
              </a:lnSpc>
              <a:spcBef>
                <a:spcPts val="0"/>
              </a:spcBef>
              <a:spcAft>
                <a:spcPts val="600"/>
              </a:spcAft>
              <a:buFont typeface="+mj-lt"/>
              <a:buAutoNum type="arabicPeriod"/>
            </a:pPr>
            <a:endParaRPr lang="en-US" sz="1300" dirty="0"/>
          </a:p>
        </p:txBody>
      </p:sp>
      <p:pic>
        <p:nvPicPr>
          <p:cNvPr id="3" name="Picture 2">
            <a:extLst>
              <a:ext uri="{FF2B5EF4-FFF2-40B4-BE49-F238E27FC236}">
                <a16:creationId xmlns:a16="http://schemas.microsoft.com/office/drawing/2014/main" id="{5C8CEA8C-E6E2-A90B-6A06-14FC5793052F}"/>
              </a:ext>
            </a:extLst>
          </p:cNvPr>
          <p:cNvPicPr>
            <a:picLocks noChangeAspect="1"/>
          </p:cNvPicPr>
          <p:nvPr/>
        </p:nvPicPr>
        <p:blipFill>
          <a:blip r:embed="rId2"/>
          <a:stretch>
            <a:fillRect/>
          </a:stretch>
        </p:blipFill>
        <p:spPr>
          <a:xfrm>
            <a:off x="4005389" y="1836280"/>
            <a:ext cx="4676775" cy="4714875"/>
          </a:xfrm>
          <a:prstGeom prst="rect">
            <a:avLst/>
          </a:prstGeom>
        </p:spPr>
      </p:pic>
    </p:spTree>
    <p:extLst>
      <p:ext uri="{BB962C8B-B14F-4D97-AF65-F5344CB8AC3E}">
        <p14:creationId xmlns:p14="http://schemas.microsoft.com/office/powerpoint/2010/main" val="3356409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 Qualitative Methods</a:t>
            </a:r>
            <a:endParaRPr lang="en-US" sz="2600" dirty="0"/>
          </a:p>
        </p:txBody>
      </p:sp>
      <p:graphicFrame>
        <p:nvGraphicFramePr>
          <p:cNvPr id="4" name="Object 3">
            <a:extLst>
              <a:ext uri="{FF2B5EF4-FFF2-40B4-BE49-F238E27FC236}">
                <a16:creationId xmlns:a16="http://schemas.microsoft.com/office/drawing/2014/main" id="{71919D93-FC76-1A85-213C-7C632BA8C3AB}"/>
              </a:ext>
            </a:extLst>
          </p:cNvPr>
          <p:cNvGraphicFramePr>
            <a:graphicFrameLocks noChangeAspect="1"/>
          </p:cNvGraphicFramePr>
          <p:nvPr>
            <p:extLst>
              <p:ext uri="{D42A27DB-BD31-4B8C-83A1-F6EECF244321}">
                <p14:modId xmlns:p14="http://schemas.microsoft.com/office/powerpoint/2010/main" val="3913930962"/>
              </p:ext>
            </p:extLst>
          </p:nvPr>
        </p:nvGraphicFramePr>
        <p:xfrm>
          <a:off x="2286000" y="2128838"/>
          <a:ext cx="4064000" cy="4064000"/>
        </p:xfrm>
        <a:graphic>
          <a:graphicData uri="http://schemas.openxmlformats.org/presentationml/2006/ole">
            <mc:AlternateContent xmlns:mc="http://schemas.openxmlformats.org/markup-compatibility/2006">
              <mc:Choice xmlns:v="urn:schemas-microsoft-com:vml" Requires="v">
                <p:oleObj r:id="rId2" imgW="13002840" imgH="13002840" progId="">
                  <p:embed/>
                </p:oleObj>
              </mc:Choice>
              <mc:Fallback>
                <p:oleObj r:id="rId2" imgW="13002840" imgH="13002840" progId="">
                  <p:embed/>
                  <p:pic>
                    <p:nvPicPr>
                      <p:cNvPr id="0" name=""/>
                      <p:cNvPicPr/>
                      <p:nvPr/>
                    </p:nvPicPr>
                    <p:blipFill>
                      <a:blip r:embed="rId3"/>
                      <a:stretch>
                        <a:fillRect/>
                      </a:stretch>
                    </p:blipFill>
                    <p:spPr>
                      <a:xfrm>
                        <a:off x="2286000" y="2128838"/>
                        <a:ext cx="4064000" cy="4064000"/>
                      </a:xfrm>
                      <a:prstGeom prst="rect">
                        <a:avLst/>
                      </a:prstGeom>
                    </p:spPr>
                  </p:pic>
                </p:oleObj>
              </mc:Fallback>
            </mc:AlternateContent>
          </a:graphicData>
        </a:graphic>
      </p:graphicFrame>
    </p:spTree>
    <p:extLst>
      <p:ext uri="{BB962C8B-B14F-4D97-AF65-F5344CB8AC3E}">
        <p14:creationId xmlns:p14="http://schemas.microsoft.com/office/powerpoint/2010/main" val="379976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pPr algn="ctr"/>
            <a:r>
              <a:rPr lang="en-US" sz="3600" dirty="0"/>
              <a:t>DLOM – Qualitative Methods – </a:t>
            </a:r>
          </a:p>
          <a:p>
            <a:pPr algn="ctr"/>
            <a:r>
              <a:rPr lang="en-US" sz="3600" dirty="0"/>
              <a:t>Common Misapplications</a:t>
            </a:r>
            <a:endParaRPr lang="en-US" sz="2600" dirty="0"/>
          </a:p>
        </p:txBody>
      </p:sp>
      <p:sp>
        <p:nvSpPr>
          <p:cNvPr id="5" name="Text Placeholder 1">
            <a:extLst>
              <a:ext uri="{FF2B5EF4-FFF2-40B4-BE49-F238E27FC236}">
                <a16:creationId xmlns:a16="http://schemas.microsoft.com/office/drawing/2014/main" id="{C404D85D-DB69-BAEC-BC7E-24726142814D}"/>
              </a:ext>
            </a:extLst>
          </p:cNvPr>
          <p:cNvSpPr>
            <a:spLocks noGrp="1"/>
          </p:cNvSpPr>
          <p:nvPr>
            <p:ph type="body" sz="quarter" idx="10"/>
          </p:nvPr>
        </p:nvSpPr>
        <p:spPr>
          <a:xfrm>
            <a:off x="383459" y="2147576"/>
            <a:ext cx="7663262" cy="4192264"/>
          </a:xfrm>
        </p:spPr>
        <p:txBody>
          <a:bodyPr/>
          <a:lstStyle/>
          <a:p>
            <a:pPr>
              <a:lnSpc>
                <a:spcPct val="108000"/>
              </a:lnSpc>
              <a:spcBef>
                <a:spcPts val="0"/>
              </a:spcBef>
              <a:spcAft>
                <a:spcPts val="600"/>
              </a:spcAft>
            </a:pPr>
            <a:r>
              <a:rPr lang="en-US" sz="1600" b="1" dirty="0"/>
              <a:t>Restricted Stock Studies</a:t>
            </a:r>
          </a:p>
          <a:p>
            <a:pPr marL="285750" indent="-285750">
              <a:lnSpc>
                <a:spcPct val="108000"/>
              </a:lnSpc>
              <a:spcBef>
                <a:spcPts val="0"/>
              </a:spcBef>
              <a:spcAft>
                <a:spcPts val="600"/>
              </a:spcAft>
              <a:buFont typeface="Arial" panose="020B0604020202020204" pitchFamily="34" charset="0"/>
              <a:buChar char="•"/>
            </a:pPr>
            <a:r>
              <a:rPr lang="en-US" sz="1600" dirty="0"/>
              <a:t>Use of average study results without considering:</a:t>
            </a:r>
          </a:p>
          <a:p>
            <a:pPr marL="800087" lvl="1" indent="-285750">
              <a:lnSpc>
                <a:spcPct val="108000"/>
              </a:lnSpc>
              <a:spcBef>
                <a:spcPts val="0"/>
              </a:spcBef>
              <a:spcAft>
                <a:spcPts val="600"/>
              </a:spcAft>
            </a:pPr>
            <a:r>
              <a:rPr lang="en-US" sz="1300" dirty="0"/>
              <a:t>Change allowing qualified institutional investors to trade restricted stocks among themselves – 1990</a:t>
            </a:r>
          </a:p>
          <a:p>
            <a:pPr marL="800087" lvl="1" indent="-285750">
              <a:lnSpc>
                <a:spcPct val="108000"/>
              </a:lnSpc>
              <a:spcBef>
                <a:spcPts val="0"/>
              </a:spcBef>
              <a:spcAft>
                <a:spcPts val="600"/>
              </a:spcAft>
            </a:pPr>
            <a:r>
              <a:rPr lang="en-US" sz="1300" dirty="0"/>
              <a:t>Changes in holding period from two years to one year in 1997, and to six months in 2007</a:t>
            </a:r>
          </a:p>
          <a:p>
            <a:pPr marL="800087" lvl="1" indent="-285750">
              <a:lnSpc>
                <a:spcPct val="108000"/>
              </a:lnSpc>
              <a:spcBef>
                <a:spcPts val="0"/>
              </a:spcBef>
              <a:spcAft>
                <a:spcPts val="600"/>
              </a:spcAft>
            </a:pPr>
            <a:r>
              <a:rPr lang="en-US" sz="1300" dirty="0"/>
              <a:t>Holding period for subject interest</a:t>
            </a:r>
          </a:p>
          <a:p>
            <a:pPr>
              <a:lnSpc>
                <a:spcPct val="108000"/>
              </a:lnSpc>
              <a:spcBef>
                <a:spcPts val="0"/>
              </a:spcBef>
              <a:spcAft>
                <a:spcPts val="600"/>
              </a:spcAft>
            </a:pPr>
            <a:r>
              <a:rPr lang="en-US" sz="1600" b="1" dirty="0"/>
              <a:t>Pre-IPO Studies</a:t>
            </a:r>
          </a:p>
          <a:p>
            <a:pPr marL="285750" indent="-285750">
              <a:lnSpc>
                <a:spcPct val="108000"/>
              </a:lnSpc>
              <a:spcBef>
                <a:spcPts val="0"/>
              </a:spcBef>
              <a:spcAft>
                <a:spcPts val="600"/>
              </a:spcAft>
              <a:buFont typeface="Arial" panose="020B0604020202020204" pitchFamily="34" charset="0"/>
              <a:buChar char="•"/>
            </a:pPr>
            <a:r>
              <a:rPr lang="en-US" sz="1600" dirty="0"/>
              <a:t>Use of average study results without considering:</a:t>
            </a:r>
          </a:p>
          <a:p>
            <a:pPr marL="800087" lvl="1" indent="-285750">
              <a:lnSpc>
                <a:spcPct val="108000"/>
              </a:lnSpc>
              <a:spcBef>
                <a:spcPts val="0"/>
              </a:spcBef>
              <a:spcAft>
                <a:spcPts val="600"/>
              </a:spcAft>
            </a:pPr>
            <a:r>
              <a:rPr lang="en-US" sz="1300" dirty="0"/>
              <a:t>Disparate holding periods in the studies</a:t>
            </a:r>
          </a:p>
          <a:p>
            <a:pPr marL="800087" lvl="1" indent="-285750">
              <a:lnSpc>
                <a:spcPct val="108000"/>
              </a:lnSpc>
              <a:spcBef>
                <a:spcPts val="0"/>
              </a:spcBef>
              <a:spcAft>
                <a:spcPts val="600"/>
              </a:spcAft>
            </a:pPr>
            <a:r>
              <a:rPr lang="en-US" sz="1300" dirty="0"/>
              <a:t>Holding period for subject interest</a:t>
            </a:r>
          </a:p>
          <a:p>
            <a:pPr>
              <a:lnSpc>
                <a:spcPct val="108000"/>
              </a:lnSpc>
              <a:spcBef>
                <a:spcPts val="0"/>
              </a:spcBef>
              <a:spcAft>
                <a:spcPts val="600"/>
              </a:spcAft>
            </a:pPr>
            <a:r>
              <a:rPr lang="en-US" sz="1600" b="1" dirty="0"/>
              <a:t>Court Cases</a:t>
            </a:r>
          </a:p>
          <a:p>
            <a:pPr>
              <a:lnSpc>
                <a:spcPct val="108000"/>
              </a:lnSpc>
              <a:spcBef>
                <a:spcPts val="0"/>
              </a:spcBef>
              <a:spcAft>
                <a:spcPts val="600"/>
              </a:spcAft>
            </a:pPr>
            <a:r>
              <a:rPr lang="en-US" sz="1600" b="1" dirty="0"/>
              <a:t>Exclusive use of any of the above</a:t>
            </a:r>
          </a:p>
          <a:p>
            <a:pPr marL="687388" lvl="1" indent="-342900">
              <a:lnSpc>
                <a:spcPct val="108000"/>
              </a:lnSpc>
              <a:spcBef>
                <a:spcPts val="0"/>
              </a:spcBef>
              <a:spcAft>
                <a:spcPts val="600"/>
              </a:spcAft>
              <a:buFont typeface="+mj-lt"/>
              <a:buAutoNum type="arabicPeriod"/>
            </a:pPr>
            <a:endParaRPr lang="en-US" sz="1600" dirty="0"/>
          </a:p>
        </p:txBody>
      </p:sp>
    </p:spTree>
    <p:extLst>
      <p:ext uri="{BB962C8B-B14F-4D97-AF65-F5344CB8AC3E}">
        <p14:creationId xmlns:p14="http://schemas.microsoft.com/office/powerpoint/2010/main" val="4513615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5">
                                            <p:txEl>
                                              <p:pRg st="5" end="5"/>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5">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 Quantitative Methods</a:t>
            </a:r>
            <a:endParaRPr lang="en-US" sz="2600" dirty="0"/>
          </a:p>
        </p:txBody>
      </p:sp>
      <p:sp>
        <p:nvSpPr>
          <p:cNvPr id="4" name="Text Placeholder 1">
            <a:extLst>
              <a:ext uri="{FF2B5EF4-FFF2-40B4-BE49-F238E27FC236}">
                <a16:creationId xmlns:a16="http://schemas.microsoft.com/office/drawing/2014/main" id="{AFE650B9-84B2-EC87-06C1-56CC5CA42736}"/>
              </a:ext>
            </a:extLst>
          </p:cNvPr>
          <p:cNvSpPr>
            <a:spLocks noGrp="1"/>
          </p:cNvSpPr>
          <p:nvPr>
            <p:ph type="body" sz="quarter" idx="10"/>
          </p:nvPr>
        </p:nvSpPr>
        <p:spPr>
          <a:xfrm>
            <a:off x="383459" y="2147576"/>
            <a:ext cx="8211902" cy="4192264"/>
          </a:xfrm>
        </p:spPr>
        <p:txBody>
          <a:bodyPr/>
          <a:lstStyle/>
          <a:p>
            <a:pPr>
              <a:lnSpc>
                <a:spcPct val="108000"/>
              </a:lnSpc>
              <a:spcBef>
                <a:spcPts val="0"/>
              </a:spcBef>
              <a:spcAft>
                <a:spcPts val="800"/>
              </a:spcAft>
            </a:pPr>
            <a:r>
              <a:rPr lang="en-US" sz="2600" b="1" dirty="0"/>
              <a:t>The Well-Developed DLOM</a:t>
            </a:r>
          </a:p>
          <a:p>
            <a:pPr>
              <a:lnSpc>
                <a:spcPct val="108000"/>
              </a:lnSpc>
              <a:spcBef>
                <a:spcPts val="0"/>
              </a:spcBef>
              <a:spcAft>
                <a:spcPts val="800"/>
              </a:spcAft>
            </a:pPr>
            <a:r>
              <a:rPr lang="en-US" sz="2000" dirty="0"/>
              <a:t>Inclusion of Quantitative Methods (mathematical models) </a:t>
            </a:r>
          </a:p>
          <a:p>
            <a:pPr>
              <a:lnSpc>
                <a:spcPct val="108000"/>
              </a:lnSpc>
              <a:spcBef>
                <a:spcPts val="0"/>
              </a:spcBef>
              <a:spcAft>
                <a:spcPts val="800"/>
              </a:spcAft>
            </a:pPr>
            <a:r>
              <a:rPr lang="en-US" sz="2000" dirty="0"/>
              <a:t>Go to heart of time-related investment risk</a:t>
            </a:r>
          </a:p>
          <a:p>
            <a:pPr marL="627063" lvl="1" indent="-342900">
              <a:lnSpc>
                <a:spcPct val="108000"/>
              </a:lnSpc>
              <a:spcBef>
                <a:spcPts val="0"/>
              </a:spcBef>
              <a:spcAft>
                <a:spcPts val="800"/>
              </a:spcAft>
            </a:pPr>
            <a:r>
              <a:rPr lang="en-US" dirty="0"/>
              <a:t>Chris Mercer’s Quantitative Marketability Discount Method (QMDM)</a:t>
            </a:r>
          </a:p>
          <a:p>
            <a:pPr marL="974725" lvl="2" indent="-342900">
              <a:lnSpc>
                <a:spcPct val="108000"/>
              </a:lnSpc>
              <a:spcBef>
                <a:spcPts val="0"/>
              </a:spcBef>
              <a:spcAft>
                <a:spcPts val="800"/>
              </a:spcAft>
            </a:pPr>
            <a:r>
              <a:rPr lang="en-US" dirty="0"/>
              <a:t>Based on time value of money</a:t>
            </a:r>
          </a:p>
          <a:p>
            <a:pPr marL="974725" lvl="2" indent="-342900">
              <a:lnSpc>
                <a:spcPct val="108000"/>
              </a:lnSpc>
              <a:spcBef>
                <a:spcPts val="0"/>
              </a:spcBef>
              <a:spcAft>
                <a:spcPts val="800"/>
              </a:spcAft>
            </a:pPr>
            <a:r>
              <a:rPr lang="en-US" dirty="0"/>
              <a:t>Requires assumptions about expected holding period, dividends, and returns</a:t>
            </a:r>
          </a:p>
          <a:p>
            <a:pPr marL="627063" lvl="1" indent="-342900">
              <a:lnSpc>
                <a:spcPct val="108000"/>
              </a:lnSpc>
              <a:spcBef>
                <a:spcPts val="0"/>
              </a:spcBef>
              <a:spcAft>
                <a:spcPts val="800"/>
              </a:spcAft>
            </a:pPr>
            <a:r>
              <a:rPr lang="en-US" dirty="0"/>
              <a:t>Protective Put Analysis – several different models </a:t>
            </a:r>
            <a:r>
              <a:rPr lang="en-US" sz="1400" dirty="0"/>
              <a:t>(Black-Scholes, Finnerty, Asian, etc.)</a:t>
            </a:r>
          </a:p>
          <a:p>
            <a:pPr marL="974725" lvl="2" indent="-342900">
              <a:lnSpc>
                <a:spcPct val="108000"/>
              </a:lnSpc>
              <a:spcBef>
                <a:spcPts val="0"/>
              </a:spcBef>
              <a:spcAft>
                <a:spcPts val="800"/>
              </a:spcAft>
            </a:pPr>
            <a:r>
              <a:rPr lang="en-US" dirty="0"/>
              <a:t>Derives DLOM by calculating the present value of a put option (an option to sell a stock)</a:t>
            </a:r>
          </a:p>
          <a:p>
            <a:pPr marL="974725" lvl="2" indent="-342900">
              <a:lnSpc>
                <a:spcPct val="108000"/>
              </a:lnSpc>
              <a:spcBef>
                <a:spcPts val="0"/>
              </a:spcBef>
              <a:spcAft>
                <a:spcPts val="600"/>
              </a:spcAft>
            </a:pPr>
            <a:r>
              <a:rPr lang="en-US" dirty="0"/>
              <a:t>Requires assumptions about expected holding period, dividends, and industry volatility</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3368066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DLOM Conclusion</a:t>
            </a:r>
            <a:endParaRPr lang="en-US" sz="2600" dirty="0"/>
          </a:p>
        </p:txBody>
      </p:sp>
      <p:sp>
        <p:nvSpPr>
          <p:cNvPr id="8" name="TextBox 7">
            <a:extLst>
              <a:ext uri="{FF2B5EF4-FFF2-40B4-BE49-F238E27FC236}">
                <a16:creationId xmlns:a16="http://schemas.microsoft.com/office/drawing/2014/main" id="{B17C2E57-505C-9A68-AB9A-63F5BEF05140}"/>
              </a:ext>
            </a:extLst>
          </p:cNvPr>
          <p:cNvSpPr txBox="1"/>
          <p:nvPr/>
        </p:nvSpPr>
        <p:spPr>
          <a:xfrm>
            <a:off x="544286" y="2568557"/>
            <a:ext cx="8055427" cy="2064403"/>
          </a:xfrm>
          <a:prstGeom prst="rect">
            <a:avLst/>
          </a:prstGeom>
          <a:solidFill>
            <a:srgbClr val="CCD6AF"/>
          </a:solidFill>
        </p:spPr>
        <p:txBody>
          <a:bodyPr wrap="square" lIns="342900" tIns="342900" rIns="342900" bIns="342900" rtlCol="0">
            <a:noAutofit/>
          </a:bodyPr>
          <a:lstStyle/>
          <a:p>
            <a:r>
              <a:rPr lang="en-US" sz="1800" b="0" i="0" u="none" strike="noStrike" baseline="0" dirty="0">
                <a:solidFill>
                  <a:srgbClr val="000000"/>
                </a:solidFill>
                <a:ea typeface="Lato" panose="020F0502020204030203" pitchFamily="34" charset="0"/>
                <a:cs typeface="Lato" panose="020F0502020204030203" pitchFamily="34" charset="0"/>
              </a:rPr>
              <a:t>Solid DLOM analysis includes giving appropriate weight to qualitative analyses, like empirical studies and court cases, as well as quantitative analyses, such as protective put analyses and Mercer’s QMDM. </a:t>
            </a:r>
          </a:p>
          <a:p>
            <a:endParaRPr lang="en-US" dirty="0">
              <a:solidFill>
                <a:srgbClr val="000000"/>
              </a:solidFill>
              <a:ea typeface="Lato" panose="020F0502020204030203" pitchFamily="34" charset="0"/>
              <a:cs typeface="Lato" panose="020F0502020204030203" pitchFamily="34" charset="0"/>
            </a:endParaRPr>
          </a:p>
          <a:p>
            <a:r>
              <a:rPr lang="en-US" sz="1800" b="0" i="0" u="none" strike="noStrike" baseline="0" dirty="0">
                <a:solidFill>
                  <a:srgbClr val="000000"/>
                </a:solidFill>
                <a:ea typeface="Lato" panose="020F0502020204030203" pitchFamily="34" charset="0"/>
                <a:cs typeface="Lato" panose="020F0502020204030203" pitchFamily="34" charset="0"/>
              </a:rPr>
              <a:t>Please note this is not an exclusive lists of methods to derive DLOM. </a:t>
            </a:r>
            <a:endParaRPr lang="en-US" sz="1350" dirty="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27848582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1A8543-2CFE-8937-EB0D-850C2EA9F260}"/>
              </a:ext>
            </a:extLst>
          </p:cNvPr>
          <p:cNvSpPr>
            <a:spLocks noGrp="1"/>
          </p:cNvSpPr>
          <p:nvPr>
            <p:ph type="body" sz="quarter" idx="10"/>
          </p:nvPr>
        </p:nvSpPr>
        <p:spPr>
          <a:xfrm>
            <a:off x="487681" y="2434958"/>
            <a:ext cx="8121328" cy="3603450"/>
          </a:xfrm>
        </p:spPr>
        <p:txBody>
          <a:bodyPr/>
          <a:lstStyle/>
          <a:p>
            <a:pPr marL="342900" indent="-342900">
              <a:lnSpc>
                <a:spcPct val="108000"/>
              </a:lnSpc>
              <a:spcBef>
                <a:spcPts val="0"/>
              </a:spcBef>
              <a:spcAft>
                <a:spcPts val="600"/>
              </a:spcAft>
              <a:buFont typeface="Arial" panose="020B0604020202020204" pitchFamily="34" charset="0"/>
              <a:buChar char="•"/>
            </a:pPr>
            <a:r>
              <a:rPr lang="en-US" sz="2400" dirty="0"/>
              <a:t>Avoid leaps of faith</a:t>
            </a:r>
          </a:p>
          <a:p>
            <a:pPr marL="342900" indent="-342900">
              <a:lnSpc>
                <a:spcPct val="108000"/>
              </a:lnSpc>
              <a:spcBef>
                <a:spcPts val="0"/>
              </a:spcBef>
              <a:spcAft>
                <a:spcPts val="600"/>
              </a:spcAft>
              <a:buFont typeface="Arial" panose="020B0604020202020204" pitchFamily="34" charset="0"/>
              <a:buChar char="•"/>
            </a:pPr>
            <a:r>
              <a:rPr lang="en-US" sz="2400" dirty="0"/>
              <a:t>Grade school math teachers</a:t>
            </a:r>
          </a:p>
          <a:p>
            <a:pPr marL="342900" lvl="1" indent="-342900">
              <a:lnSpc>
                <a:spcPct val="108000"/>
              </a:lnSpc>
              <a:spcBef>
                <a:spcPts val="0"/>
              </a:spcBef>
              <a:spcAft>
                <a:spcPts val="600"/>
              </a:spcAft>
            </a:pPr>
            <a:r>
              <a:rPr lang="en-US" sz="2400" dirty="0"/>
              <a:t>Enable duplication of work</a:t>
            </a:r>
          </a:p>
          <a:p>
            <a:pPr marL="342900" lvl="1" indent="-342900">
              <a:lnSpc>
                <a:spcPct val="108000"/>
              </a:lnSpc>
              <a:spcBef>
                <a:spcPts val="0"/>
              </a:spcBef>
              <a:spcAft>
                <a:spcPts val="600"/>
              </a:spcAft>
            </a:pPr>
            <a:r>
              <a:rPr lang="en-US" sz="2400" dirty="0"/>
              <a:t>Avoid giving IRS low hanging fruit </a:t>
            </a:r>
          </a:p>
          <a:p>
            <a:endParaRPr lang="en-US" dirty="0"/>
          </a:p>
        </p:txBody>
      </p:sp>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Reducing Valuation Audit Risk</a:t>
            </a:r>
          </a:p>
        </p:txBody>
      </p:sp>
    </p:spTree>
    <p:extLst>
      <p:ext uri="{BB962C8B-B14F-4D97-AF65-F5344CB8AC3E}">
        <p14:creationId xmlns:p14="http://schemas.microsoft.com/office/powerpoint/2010/main" val="3395602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6"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Settle or Fight?</a:t>
            </a:r>
          </a:p>
        </p:txBody>
      </p:sp>
      <p:sp>
        <p:nvSpPr>
          <p:cNvPr id="3" name="Text Placeholder 1">
            <a:extLst>
              <a:ext uri="{FF2B5EF4-FFF2-40B4-BE49-F238E27FC236}">
                <a16:creationId xmlns:a16="http://schemas.microsoft.com/office/drawing/2014/main" id="{E81BEFB1-99FA-35D1-E630-519C01DD825A}"/>
              </a:ext>
            </a:extLst>
          </p:cNvPr>
          <p:cNvSpPr>
            <a:spLocks noGrp="1"/>
          </p:cNvSpPr>
          <p:nvPr>
            <p:ph type="body" sz="quarter" idx="10"/>
          </p:nvPr>
        </p:nvSpPr>
        <p:spPr>
          <a:xfrm>
            <a:off x="383458" y="2043073"/>
            <a:ext cx="8142233" cy="4488356"/>
          </a:xfrm>
        </p:spPr>
        <p:txBody>
          <a:bodyPr/>
          <a:lstStyle/>
          <a:p>
            <a:pPr>
              <a:lnSpc>
                <a:spcPct val="108000"/>
              </a:lnSpc>
              <a:spcBef>
                <a:spcPts val="0"/>
              </a:spcBef>
              <a:spcAft>
                <a:spcPts val="800"/>
              </a:spcAft>
            </a:pPr>
            <a:r>
              <a:rPr lang="en-US" sz="2000" dirty="0"/>
              <a:t>Decision tool – appraisal review services, including: </a:t>
            </a:r>
          </a:p>
          <a:p>
            <a:pPr marL="857237" lvl="1" indent="-342900">
              <a:lnSpc>
                <a:spcPct val="108000"/>
              </a:lnSpc>
              <a:spcBef>
                <a:spcPts val="0"/>
              </a:spcBef>
              <a:spcAft>
                <a:spcPts val="800"/>
              </a:spcAft>
            </a:pPr>
            <a:r>
              <a:rPr lang="en-US" dirty="0"/>
              <a:t>Review of original taxpayer appraisal filed;</a:t>
            </a:r>
          </a:p>
          <a:p>
            <a:pPr marL="857237" lvl="1" indent="-342900">
              <a:lnSpc>
                <a:spcPct val="108000"/>
              </a:lnSpc>
              <a:spcBef>
                <a:spcPts val="0"/>
              </a:spcBef>
              <a:spcAft>
                <a:spcPts val="800"/>
              </a:spcAft>
            </a:pPr>
            <a:r>
              <a:rPr lang="en-US" dirty="0"/>
              <a:t>Review of IRS rebuttal appraisal;</a:t>
            </a:r>
          </a:p>
          <a:p>
            <a:pPr marL="857237" lvl="1" indent="-342900">
              <a:lnSpc>
                <a:spcPct val="108000"/>
              </a:lnSpc>
              <a:spcBef>
                <a:spcPts val="0"/>
              </a:spcBef>
              <a:spcAft>
                <a:spcPts val="800"/>
              </a:spcAft>
            </a:pPr>
            <a:r>
              <a:rPr lang="en-US" dirty="0"/>
              <a:t>An alternative opinion of value when needed.</a:t>
            </a:r>
          </a:p>
          <a:p>
            <a:pPr>
              <a:lnSpc>
                <a:spcPct val="108000"/>
              </a:lnSpc>
              <a:spcBef>
                <a:spcPts val="0"/>
              </a:spcBef>
              <a:spcAft>
                <a:spcPts val="800"/>
              </a:spcAft>
            </a:pPr>
            <a:r>
              <a:rPr lang="en-US" sz="2000" dirty="0"/>
              <a:t>Magnitude?</a:t>
            </a:r>
          </a:p>
          <a:p>
            <a:pPr>
              <a:lnSpc>
                <a:spcPct val="108000"/>
              </a:lnSpc>
              <a:spcBef>
                <a:spcPts val="0"/>
              </a:spcBef>
              <a:spcAft>
                <a:spcPts val="800"/>
              </a:spcAft>
            </a:pPr>
            <a:r>
              <a:rPr lang="en-US" sz="2000" dirty="0"/>
              <a:t>Tolerance for litigation</a:t>
            </a:r>
          </a:p>
        </p:txBody>
      </p:sp>
    </p:spTree>
    <p:extLst>
      <p:ext uri="{BB962C8B-B14F-4D97-AF65-F5344CB8AC3E}">
        <p14:creationId xmlns:p14="http://schemas.microsoft.com/office/powerpoint/2010/main" val="15016167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F42B51C-BA05-93DE-4B6B-A0BF000116E9}"/>
              </a:ext>
            </a:extLst>
          </p:cNvPr>
          <p:cNvSpPr txBox="1"/>
          <p:nvPr/>
        </p:nvSpPr>
        <p:spPr>
          <a:xfrm>
            <a:off x="4447094" y="2835994"/>
            <a:ext cx="4331146" cy="2045616"/>
          </a:xfrm>
          <a:prstGeom prst="rect">
            <a:avLst/>
          </a:prstGeom>
          <a:noFill/>
        </p:spPr>
        <p:txBody>
          <a:bodyPr wrap="square" rtlCol="0" anchor="ctr" anchorCtr="0">
            <a:noAutofit/>
          </a:bodyPr>
          <a:lstStyle/>
          <a:p>
            <a:pPr algn="ctr"/>
            <a:r>
              <a:rPr lang="en-US" sz="4800" b="1" i="0" u="none" strike="noStrike" baseline="0" dirty="0">
                <a:solidFill>
                  <a:srgbClr val="344235"/>
                </a:solidFill>
              </a:rPr>
              <a:t>Questions?</a:t>
            </a:r>
          </a:p>
          <a:p>
            <a:endParaRPr lang="en-US" sz="2700" dirty="0">
              <a:solidFill>
                <a:srgbClr val="344235"/>
              </a:solidFill>
            </a:endParaRPr>
          </a:p>
        </p:txBody>
      </p:sp>
    </p:spTree>
    <p:extLst>
      <p:ext uri="{BB962C8B-B14F-4D97-AF65-F5344CB8AC3E}">
        <p14:creationId xmlns:p14="http://schemas.microsoft.com/office/powerpoint/2010/main" val="39462235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57F15A-CF7E-624D-E675-3CD2CC027729}"/>
              </a:ext>
            </a:extLst>
          </p:cNvPr>
          <p:cNvSpPr txBox="1">
            <a:spLocks/>
          </p:cNvSpPr>
          <p:nvPr/>
        </p:nvSpPr>
        <p:spPr>
          <a:xfrm>
            <a:off x="3933645" y="1207020"/>
            <a:ext cx="4335753" cy="4572000"/>
          </a:xfrm>
          <a:prstGeom prst="rect">
            <a:avLst/>
          </a:prstGeom>
        </p:spPr>
        <p:txBody>
          <a:bodyPr>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8000"/>
              </a:lnSpc>
              <a:buFont typeface="Arial" panose="020B0604020202020204" pitchFamily="34" charset="0"/>
              <a:buNone/>
            </a:pPr>
            <a:r>
              <a:rPr lang="en-US" sz="1800" dirty="0"/>
              <a:t>The legal concepts presented herein are from the non-attorney expert’s perspective. They are not intended to present an interpretation of any law, but to stimulate conversation and highlight areas that may need investigation as they pertain to your work.</a:t>
            </a:r>
          </a:p>
          <a:p>
            <a:pPr marL="0" indent="0">
              <a:lnSpc>
                <a:spcPct val="118000"/>
              </a:lnSpc>
              <a:buFont typeface="Arial" panose="020B0604020202020204" pitchFamily="34" charset="0"/>
              <a:buNone/>
            </a:pPr>
            <a:r>
              <a:rPr lang="en-US" sz="1800" dirty="0"/>
              <a:t>This presentation has been prepared for use in connection with continuing education. It is not intended to reflect the opinions or positions of the author in relation to any specific case, but rather to be illustrative for educational purposes, and to provoke discussions, some of which may be controversial.</a:t>
            </a:r>
          </a:p>
          <a:p>
            <a:pPr marL="0" indent="0">
              <a:lnSpc>
                <a:spcPct val="118000"/>
              </a:lnSpc>
              <a:buFont typeface="Arial" panose="020B0604020202020204" pitchFamily="34" charset="0"/>
              <a:buNone/>
            </a:pPr>
            <a:r>
              <a:rPr lang="en-US" sz="1800" dirty="0"/>
              <a:t>Any statement, comment or notations of any kind made by the author and/or participants is assumed to be hypothetical in nature and made to generate discussion; these shall not be construed as that person’s opinion.</a:t>
            </a:r>
          </a:p>
          <a:p>
            <a:pPr marL="0" indent="0">
              <a:lnSpc>
                <a:spcPct val="118000"/>
              </a:lnSpc>
              <a:buFont typeface="Arial" panose="020B0604020202020204" pitchFamily="34" charset="0"/>
              <a:buNone/>
            </a:pPr>
            <a:r>
              <a:rPr lang="en-US" sz="1800" dirty="0"/>
              <a:t>No participant shall use any statements made herein for any purpose other than educational, and if done, this disclosure shall be produced to demonstrate that such statement is not the opinion of the person to whom attributed, rather that it was merely a hypothetical remark in an educational discussion.</a:t>
            </a:r>
          </a:p>
          <a:p>
            <a:pPr marL="0" indent="0">
              <a:lnSpc>
                <a:spcPct val="118000"/>
              </a:lnSpc>
              <a:buFont typeface="Arial" panose="020B0604020202020204" pitchFamily="34" charset="0"/>
              <a:buNone/>
            </a:pPr>
            <a:endParaRPr lang="en-US" sz="1700" dirty="0"/>
          </a:p>
          <a:p>
            <a:pPr marL="0" indent="0">
              <a:lnSpc>
                <a:spcPct val="118000"/>
              </a:lnSpc>
              <a:buFont typeface="Arial" panose="020B0604020202020204" pitchFamily="34" charset="0"/>
              <a:buNone/>
            </a:pPr>
            <a:endParaRPr lang="en-US" sz="1700" dirty="0"/>
          </a:p>
        </p:txBody>
      </p:sp>
      <p:sp>
        <p:nvSpPr>
          <p:cNvPr id="3" name="Title 1">
            <a:extLst>
              <a:ext uri="{FF2B5EF4-FFF2-40B4-BE49-F238E27FC236}">
                <a16:creationId xmlns:a16="http://schemas.microsoft.com/office/drawing/2014/main" id="{00DB984B-E131-7DFA-F0F0-D1CE1385DECB}"/>
              </a:ext>
            </a:extLst>
          </p:cNvPr>
          <p:cNvSpPr txBox="1">
            <a:spLocks/>
          </p:cNvSpPr>
          <p:nvPr/>
        </p:nvSpPr>
        <p:spPr>
          <a:xfrm>
            <a:off x="775907" y="2997724"/>
            <a:ext cx="2519384" cy="24342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Disclaimer</a:t>
            </a:r>
          </a:p>
        </p:txBody>
      </p:sp>
    </p:spTree>
    <p:extLst>
      <p:ext uri="{BB962C8B-B14F-4D97-AF65-F5344CB8AC3E}">
        <p14:creationId xmlns:p14="http://schemas.microsoft.com/office/powerpoint/2010/main" val="421794360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FDF8397-48C2-0F3C-54B1-14D918803B6F}"/>
              </a:ext>
            </a:extLst>
          </p:cNvPr>
          <p:cNvSpPr>
            <a:spLocks noGrp="1"/>
          </p:cNvSpPr>
          <p:nvPr>
            <p:ph type="body" sz="quarter" idx="11"/>
          </p:nvPr>
        </p:nvSpPr>
        <p:spPr/>
        <p:txBody>
          <a:bodyPr/>
          <a:lstStyle/>
          <a:p>
            <a:r>
              <a:rPr lang="en-US" dirty="0"/>
              <a:t>Faculty Contact Information</a:t>
            </a:r>
          </a:p>
        </p:txBody>
      </p:sp>
      <p:sp>
        <p:nvSpPr>
          <p:cNvPr id="2" name="Title 16">
            <a:extLst>
              <a:ext uri="{FF2B5EF4-FFF2-40B4-BE49-F238E27FC236}">
                <a16:creationId xmlns:a16="http://schemas.microsoft.com/office/drawing/2014/main" id="{E9160590-1F31-1923-BD21-BD30B6087E0D}"/>
              </a:ext>
            </a:extLst>
          </p:cNvPr>
          <p:cNvSpPr txBox="1">
            <a:spLocks/>
          </p:cNvSpPr>
          <p:nvPr/>
        </p:nvSpPr>
        <p:spPr bwMode="auto">
          <a:xfrm>
            <a:off x="1027611" y="2725008"/>
            <a:ext cx="4563292" cy="257851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a:spcBef>
                <a:spcPts val="0"/>
              </a:spcBef>
              <a:spcAft>
                <a:spcPts val="0"/>
              </a:spcAft>
            </a:pPr>
            <a:r>
              <a:rPr lang="en-US" sz="2000" b="1" dirty="0">
                <a:solidFill>
                  <a:schemeClr val="tx1"/>
                </a:solidFill>
                <a:effectLst/>
                <a:ea typeface="Inter" panose="02000503000000020004" pitchFamily="2" charset="0"/>
              </a:rPr>
              <a:t>Bruce C. Wood</a:t>
            </a:r>
          </a:p>
          <a:p>
            <a:pPr marL="0" marR="0">
              <a:spcBef>
                <a:spcPts val="0"/>
              </a:spcBef>
              <a:spcAft>
                <a:spcPts val="0"/>
              </a:spcAft>
            </a:pPr>
            <a:r>
              <a:rPr lang="en-US" sz="1400" dirty="0">
                <a:solidFill>
                  <a:schemeClr val="tx1"/>
                </a:solidFill>
                <a:effectLst/>
                <a:ea typeface="Inter" panose="02000503000000020004" pitchFamily="2" charset="0"/>
              </a:rPr>
              <a:t>Mobile 770-310-5347</a:t>
            </a:r>
          </a:p>
          <a:p>
            <a:pPr marL="0" marR="0">
              <a:spcBef>
                <a:spcPts val="0"/>
              </a:spcBef>
              <a:spcAft>
                <a:spcPts val="0"/>
              </a:spcAft>
            </a:pPr>
            <a:r>
              <a:rPr lang="en-US" sz="1400" dirty="0">
                <a:solidFill>
                  <a:schemeClr val="tx1"/>
                </a:solidFill>
                <a:effectLst/>
                <a:ea typeface="Inter" panose="02000503000000020004" pitchFamily="2" charset="0"/>
              </a:rPr>
              <a:t>bwood@bradyware.com </a:t>
            </a:r>
          </a:p>
          <a:p>
            <a:pPr marL="0" marR="0">
              <a:spcBef>
                <a:spcPts val="0"/>
              </a:spcBef>
              <a:spcAft>
                <a:spcPts val="0"/>
              </a:spcAft>
            </a:pPr>
            <a:endParaRPr lang="en-US" sz="1400" b="1" dirty="0">
              <a:solidFill>
                <a:schemeClr val="tx1"/>
              </a:solidFill>
              <a:effectLst/>
              <a:ea typeface="Inter" panose="02000503000000020004" pitchFamily="2" charset="0"/>
            </a:endParaRPr>
          </a:p>
          <a:p>
            <a:pPr marL="0" marR="0">
              <a:spcBef>
                <a:spcPts val="0"/>
              </a:spcBef>
              <a:spcAft>
                <a:spcPts val="0"/>
              </a:spcAft>
            </a:pPr>
            <a:r>
              <a:rPr lang="en-US" sz="1400" b="1" dirty="0">
                <a:solidFill>
                  <a:schemeClr val="tx1"/>
                </a:solidFill>
                <a:effectLst/>
                <a:ea typeface="Inter" panose="02000503000000020004" pitchFamily="2" charset="0"/>
              </a:rPr>
              <a:t>BW Arpeggio</a:t>
            </a:r>
          </a:p>
          <a:p>
            <a:pPr marL="0" marR="0">
              <a:spcBef>
                <a:spcPts val="0"/>
              </a:spcBef>
              <a:spcAft>
                <a:spcPts val="0"/>
              </a:spcAft>
            </a:pPr>
            <a:r>
              <a:rPr lang="en-US" sz="1400" b="0" dirty="0">
                <a:solidFill>
                  <a:schemeClr val="tx1"/>
                </a:solidFill>
                <a:ea typeface="Inter" panose="02000503000000020004" pitchFamily="2" charset="0"/>
              </a:rPr>
              <a:t>11175 Cicero Drive, Suite 300</a:t>
            </a:r>
          </a:p>
          <a:p>
            <a:pPr marL="0" marR="0">
              <a:spcBef>
                <a:spcPts val="0"/>
              </a:spcBef>
              <a:spcAft>
                <a:spcPts val="0"/>
              </a:spcAft>
            </a:pPr>
            <a:r>
              <a:rPr lang="en-US" sz="1400" b="0" dirty="0">
                <a:solidFill>
                  <a:schemeClr val="tx1"/>
                </a:solidFill>
                <a:ea typeface="Inter" panose="02000503000000020004" pitchFamily="2" charset="0"/>
              </a:rPr>
              <a:t>Building 200</a:t>
            </a:r>
          </a:p>
          <a:p>
            <a:pPr marL="0" marR="0">
              <a:spcBef>
                <a:spcPts val="0"/>
              </a:spcBef>
              <a:spcAft>
                <a:spcPts val="0"/>
              </a:spcAft>
            </a:pPr>
            <a:r>
              <a:rPr lang="en-US" sz="1400" b="0" dirty="0">
                <a:solidFill>
                  <a:schemeClr val="tx1"/>
                </a:solidFill>
                <a:ea typeface="Inter" panose="02000503000000020004" pitchFamily="2" charset="0"/>
              </a:rPr>
              <a:t>Alpharetta, GA 30022</a:t>
            </a:r>
          </a:p>
          <a:p>
            <a:pPr marL="0" marR="0">
              <a:spcBef>
                <a:spcPts val="0"/>
              </a:spcBef>
              <a:spcAft>
                <a:spcPts val="0"/>
              </a:spcAft>
            </a:pPr>
            <a:endParaRPr lang="en-US" sz="1400" dirty="0">
              <a:ea typeface="Inter" panose="02000503000000020004" pitchFamily="2" charset="0"/>
            </a:endParaRPr>
          </a:p>
          <a:p>
            <a:pPr marL="0" marR="0">
              <a:spcBef>
                <a:spcPts val="0"/>
              </a:spcBef>
              <a:spcAft>
                <a:spcPts val="0"/>
              </a:spcAft>
            </a:pPr>
            <a:r>
              <a:rPr lang="en-US" sz="1400" b="0" dirty="0">
                <a:solidFill>
                  <a:schemeClr val="tx1"/>
                </a:solidFill>
                <a:ea typeface="Inter" panose="02000503000000020004" pitchFamily="2" charset="0"/>
              </a:rPr>
              <a:t>Bio: </a:t>
            </a:r>
            <a:r>
              <a:rPr lang="en-US" sz="1400" b="0" dirty="0">
                <a:solidFill>
                  <a:schemeClr val="tx1"/>
                </a:solidFill>
                <a:ea typeface="Inter" panose="02000503000000020004" pitchFamily="2" charset="0"/>
                <a:hlinkClick r:id="rId2"/>
              </a:rPr>
              <a:t>https://bit.ly/bruce-woood</a:t>
            </a:r>
            <a:endParaRPr lang="en-US" sz="1400" b="0" dirty="0">
              <a:solidFill>
                <a:schemeClr val="tx1"/>
              </a:solidFill>
              <a:ea typeface="Inter" panose="02000503000000020004" pitchFamily="2" charset="0"/>
            </a:endParaRPr>
          </a:p>
          <a:p>
            <a:pPr marL="0" marR="0">
              <a:spcBef>
                <a:spcPts val="0"/>
              </a:spcBef>
              <a:spcAft>
                <a:spcPts val="0"/>
              </a:spcAft>
            </a:pPr>
            <a:r>
              <a:rPr lang="en-US" sz="1400" b="0" dirty="0">
                <a:solidFill>
                  <a:schemeClr val="tx1"/>
                </a:solidFill>
                <a:ea typeface="Inter" panose="02000503000000020004" pitchFamily="2" charset="0"/>
              </a:rPr>
              <a:t>LinkedIn: </a:t>
            </a:r>
            <a:r>
              <a:rPr lang="en-US" sz="1400" b="0" dirty="0">
                <a:solidFill>
                  <a:schemeClr val="tx1"/>
                </a:solidFill>
                <a:ea typeface="Inter" panose="02000503000000020004" pitchFamily="2" charset="0"/>
                <a:hlinkClick r:id="rId3"/>
              </a:rPr>
              <a:t>https://www.linkedin.com/in/brucecwood/</a:t>
            </a:r>
            <a:endParaRPr lang="en-US" sz="1400" b="0" dirty="0">
              <a:solidFill>
                <a:schemeClr val="tx1"/>
              </a:solidFill>
              <a:ea typeface="Inter" panose="02000503000000020004" pitchFamily="2" charset="0"/>
            </a:endParaRPr>
          </a:p>
          <a:p>
            <a:pPr marL="0" marR="0">
              <a:spcBef>
                <a:spcPts val="0"/>
              </a:spcBef>
              <a:spcAft>
                <a:spcPts val="0"/>
              </a:spcAft>
            </a:pPr>
            <a:endParaRPr lang="en-US" sz="1400" b="0" dirty="0">
              <a:solidFill>
                <a:schemeClr val="tx1"/>
              </a:solidFill>
              <a:ea typeface="Inter" panose="02000503000000020004" pitchFamily="2" charset="0"/>
            </a:endParaRPr>
          </a:p>
          <a:p>
            <a:pPr marL="0" marR="0">
              <a:spcBef>
                <a:spcPts val="0"/>
              </a:spcBef>
              <a:spcAft>
                <a:spcPts val="0"/>
              </a:spcAft>
            </a:pPr>
            <a:endParaRPr lang="en-US" sz="1400" b="0" dirty="0">
              <a:solidFill>
                <a:schemeClr val="tx1"/>
              </a:solidFill>
              <a:ea typeface="Inter" panose="02000503000000020004" pitchFamily="2" charset="0"/>
            </a:endParaRPr>
          </a:p>
        </p:txBody>
      </p:sp>
      <p:pic>
        <p:nvPicPr>
          <p:cNvPr id="7" name="Picture 4" descr="American Business Appraisers logo">
            <a:extLst>
              <a:ext uri="{FF2B5EF4-FFF2-40B4-BE49-F238E27FC236}">
                <a16:creationId xmlns:a16="http://schemas.microsoft.com/office/drawing/2014/main" id="{CDDFB0C7-A797-23C3-3E14-4BD3190B0D4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20892" y="2476500"/>
            <a:ext cx="1743075" cy="9525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Qr code&#10;&#10;Description automatically generated">
            <a:extLst>
              <a:ext uri="{FF2B5EF4-FFF2-40B4-BE49-F238E27FC236}">
                <a16:creationId xmlns:a16="http://schemas.microsoft.com/office/drawing/2014/main" id="{BFB84FD3-DC16-1228-B50A-DD77FC2519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55935" y="3674630"/>
            <a:ext cx="1872988" cy="2428017"/>
          </a:xfrm>
          <a:prstGeom prst="rect">
            <a:avLst/>
          </a:prstGeom>
        </p:spPr>
      </p:pic>
    </p:spTree>
    <p:extLst>
      <p:ext uri="{BB962C8B-B14F-4D97-AF65-F5344CB8AC3E}">
        <p14:creationId xmlns:p14="http://schemas.microsoft.com/office/powerpoint/2010/main" val="210645120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2E57F15A-CF7E-624D-E675-3CD2CC027729}"/>
              </a:ext>
            </a:extLst>
          </p:cNvPr>
          <p:cNvSpPr txBox="1">
            <a:spLocks/>
          </p:cNvSpPr>
          <p:nvPr/>
        </p:nvSpPr>
        <p:spPr>
          <a:xfrm>
            <a:off x="3295291" y="1207020"/>
            <a:ext cx="4974107" cy="4572000"/>
          </a:xfrm>
          <a:prstGeom prst="rect">
            <a:avLst/>
          </a:prstGeom>
        </p:spPr>
        <p:txBody>
          <a:bodyPr>
            <a:normAutofit fontScale="850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8000"/>
              </a:lnSpc>
              <a:buFont typeface="Arial" panose="020B0604020202020204" pitchFamily="34" charset="0"/>
              <a:buNone/>
            </a:pPr>
            <a:r>
              <a:rPr lang="en-US" sz="2400" b="1" dirty="0"/>
              <a:t>Bruce C. Wood, CPA/ABV, CVA, MTx </a:t>
            </a:r>
          </a:p>
          <a:p>
            <a:pPr marL="0" indent="0">
              <a:lnSpc>
                <a:spcPct val="118000"/>
              </a:lnSpc>
              <a:buFont typeface="Arial" panose="020B0604020202020204" pitchFamily="34" charset="0"/>
              <a:buNone/>
            </a:pPr>
            <a:r>
              <a:rPr lang="en-US" sz="1800" dirty="0"/>
              <a:t>Bruce successfully prevents and resolves tax-related business valuation disputes. He enables tax controversy attorneys, as well as and estate, gift, and trust attorneys, to achieve favorable results for their clients, whether in IRS valuation disputes in US Tax Court, IRS appeals and audits, or in the realm of estate, gift, and trust tax planning and compliance. </a:t>
            </a:r>
          </a:p>
          <a:p>
            <a:pPr marL="0" indent="0">
              <a:lnSpc>
                <a:spcPct val="118000"/>
              </a:lnSpc>
              <a:buFont typeface="Arial" panose="020B0604020202020204" pitchFamily="34" charset="0"/>
              <a:buNone/>
            </a:pPr>
            <a:r>
              <a:rPr lang="en-US" sz="1800" dirty="0"/>
              <a:t>Bruce’s appraisal services recently empowered three jointly-engaged national law firms to save a decedent’s estate $20M in additional estate taxes assessed per an IRS audit.</a:t>
            </a:r>
          </a:p>
          <a:p>
            <a:pPr marL="0" indent="0">
              <a:lnSpc>
                <a:spcPct val="118000"/>
              </a:lnSpc>
              <a:buFont typeface="Arial" panose="020B0604020202020204" pitchFamily="34" charset="0"/>
              <a:buNone/>
            </a:pPr>
            <a:r>
              <a:rPr lang="en-US" sz="1800" dirty="0"/>
              <a:t>He started his career in public accounting as a practicing CPA (tax adviser) for a dozen years before moving to business appraisal in 2003. </a:t>
            </a:r>
          </a:p>
          <a:p>
            <a:pPr marL="0" indent="0">
              <a:lnSpc>
                <a:spcPct val="118000"/>
              </a:lnSpc>
              <a:buFont typeface="Arial" panose="020B0604020202020204" pitchFamily="34" charset="0"/>
              <a:buNone/>
            </a:pPr>
            <a:r>
              <a:rPr lang="en-US" sz="1800" dirty="0"/>
              <a:t>Bruce has valued a wide range of business interests in various industries. </a:t>
            </a:r>
          </a:p>
          <a:p>
            <a:pPr marL="0" indent="0">
              <a:lnSpc>
                <a:spcPct val="118000"/>
              </a:lnSpc>
              <a:buFont typeface="Arial" panose="020B0604020202020204" pitchFamily="34" charset="0"/>
              <a:buNone/>
            </a:pPr>
            <a:endParaRPr lang="en-US" sz="1700" dirty="0"/>
          </a:p>
          <a:p>
            <a:pPr marL="0" indent="0">
              <a:lnSpc>
                <a:spcPct val="118000"/>
              </a:lnSpc>
              <a:buFont typeface="Arial" panose="020B0604020202020204" pitchFamily="34" charset="0"/>
              <a:buNone/>
            </a:pPr>
            <a:endParaRPr lang="en-US" sz="1700" dirty="0"/>
          </a:p>
        </p:txBody>
      </p:sp>
      <p:sp>
        <p:nvSpPr>
          <p:cNvPr id="3" name="Title 1">
            <a:extLst>
              <a:ext uri="{FF2B5EF4-FFF2-40B4-BE49-F238E27FC236}">
                <a16:creationId xmlns:a16="http://schemas.microsoft.com/office/drawing/2014/main" id="{0F95A43B-1690-9FFF-4032-0C35AA3B1120}"/>
              </a:ext>
            </a:extLst>
          </p:cNvPr>
          <p:cNvSpPr txBox="1">
            <a:spLocks/>
          </p:cNvSpPr>
          <p:nvPr/>
        </p:nvSpPr>
        <p:spPr>
          <a:xfrm>
            <a:off x="775907" y="2997724"/>
            <a:ext cx="2519384" cy="2434246"/>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600" dirty="0"/>
              <a:t>Faculty</a:t>
            </a:r>
          </a:p>
        </p:txBody>
      </p:sp>
    </p:spTree>
    <p:extLst>
      <p:ext uri="{BB962C8B-B14F-4D97-AF65-F5344CB8AC3E}">
        <p14:creationId xmlns:p14="http://schemas.microsoft.com/office/powerpoint/2010/main" val="24198328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a:t>
            </a:r>
            <a:endParaRPr lang="en-US" sz="2600" dirty="0"/>
          </a:p>
        </p:txBody>
      </p:sp>
      <p:sp>
        <p:nvSpPr>
          <p:cNvPr id="4" name="Text Placeholder 1">
            <a:extLst>
              <a:ext uri="{FF2B5EF4-FFF2-40B4-BE49-F238E27FC236}">
                <a16:creationId xmlns:a16="http://schemas.microsoft.com/office/drawing/2014/main" id="{AFE650B9-84B2-EC87-06C1-56CC5CA42736}"/>
              </a:ext>
            </a:extLst>
          </p:cNvPr>
          <p:cNvSpPr>
            <a:spLocks noGrp="1"/>
          </p:cNvSpPr>
          <p:nvPr>
            <p:ph type="body" sz="quarter" idx="10"/>
          </p:nvPr>
        </p:nvSpPr>
        <p:spPr>
          <a:xfrm>
            <a:off x="383459" y="2147576"/>
            <a:ext cx="8211902" cy="4192264"/>
          </a:xfrm>
        </p:spPr>
        <p:txBody>
          <a:bodyPr/>
          <a:lstStyle/>
          <a:p>
            <a:pPr>
              <a:lnSpc>
                <a:spcPct val="108000"/>
              </a:lnSpc>
              <a:spcBef>
                <a:spcPts val="0"/>
              </a:spcBef>
              <a:spcAft>
                <a:spcPts val="800"/>
              </a:spcAft>
            </a:pPr>
            <a:r>
              <a:rPr lang="en-US" sz="2600" b="1" dirty="0"/>
              <a:t>What is Tax Affecting?</a:t>
            </a:r>
          </a:p>
          <a:p>
            <a:pPr>
              <a:lnSpc>
                <a:spcPct val="108000"/>
              </a:lnSpc>
              <a:spcBef>
                <a:spcPts val="0"/>
              </a:spcBef>
              <a:spcAft>
                <a:spcPts val="800"/>
              </a:spcAft>
            </a:pPr>
            <a:r>
              <a:rPr lang="en-US" sz="1900" dirty="0"/>
              <a:t>Incorporating the effect of income taxes on a valuation of a PTE interest (even though not paid by PTE) since the owner ultimately pays tax on PTE income.</a:t>
            </a:r>
          </a:p>
          <a:p>
            <a:pPr>
              <a:lnSpc>
                <a:spcPct val="108000"/>
              </a:lnSpc>
              <a:spcBef>
                <a:spcPts val="0"/>
              </a:spcBef>
              <a:spcAft>
                <a:spcPts val="800"/>
              </a:spcAft>
            </a:pPr>
            <a:r>
              <a:rPr lang="en-US" sz="1900" dirty="0"/>
              <a:t>In valuation of an operating company, two essential elements to any income approach model are:</a:t>
            </a:r>
          </a:p>
          <a:p>
            <a:pPr marL="971537" lvl="1" indent="-457200">
              <a:lnSpc>
                <a:spcPct val="108000"/>
              </a:lnSpc>
              <a:spcBef>
                <a:spcPts val="0"/>
              </a:spcBef>
              <a:spcAft>
                <a:spcPts val="800"/>
              </a:spcAft>
              <a:buFont typeface="+mj-lt"/>
              <a:buAutoNum type="arabicPeriod"/>
            </a:pPr>
            <a:r>
              <a:rPr lang="en-US" sz="1600" dirty="0"/>
              <a:t>Selection of an expected economic benefit stream (cash flows available to owner) and</a:t>
            </a:r>
          </a:p>
          <a:p>
            <a:pPr marL="971537" lvl="1" indent="-457200">
              <a:lnSpc>
                <a:spcPct val="108000"/>
              </a:lnSpc>
              <a:spcBef>
                <a:spcPts val="0"/>
              </a:spcBef>
              <a:spcAft>
                <a:spcPts val="800"/>
              </a:spcAft>
              <a:buFont typeface="+mj-lt"/>
              <a:buAutoNum type="arabicPeriod"/>
            </a:pPr>
            <a:r>
              <a:rPr lang="en-US" sz="1600" dirty="0"/>
              <a:t>Development of equity discount and capitalization rates, often referred to as the Cost of Equity (COE).  Here, we focus on capitalization rate.</a:t>
            </a:r>
          </a:p>
          <a:p>
            <a:pPr>
              <a:lnSpc>
                <a:spcPct val="108000"/>
              </a:lnSpc>
              <a:spcBef>
                <a:spcPts val="0"/>
              </a:spcBef>
              <a:spcAft>
                <a:spcPts val="800"/>
              </a:spcAft>
            </a:pPr>
            <a:r>
              <a:rPr lang="en-US" sz="1900" dirty="0"/>
              <a:t>Capitalization rates are typically developed from public company </a:t>
            </a:r>
            <a:r>
              <a:rPr lang="en-US" sz="1900" i="1" dirty="0"/>
              <a:t>after-tax </a:t>
            </a:r>
            <a:r>
              <a:rPr lang="en-US" sz="1900" dirty="0"/>
              <a:t>cost of equity data – i.e. Kroll (f/k/a Duff &amp; Phelps, BVR Cost of Capital Professional, etc.)</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1767236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4" name="Text Placeholder 1">
            <a:extLst>
              <a:ext uri="{FF2B5EF4-FFF2-40B4-BE49-F238E27FC236}">
                <a16:creationId xmlns:a16="http://schemas.microsoft.com/office/drawing/2014/main" id="{AFE650B9-84B2-EC87-06C1-56CC5CA42736}"/>
              </a:ext>
            </a:extLst>
          </p:cNvPr>
          <p:cNvSpPr>
            <a:spLocks noGrp="1"/>
          </p:cNvSpPr>
          <p:nvPr>
            <p:ph type="body" sz="quarter" idx="10"/>
          </p:nvPr>
        </p:nvSpPr>
        <p:spPr>
          <a:xfrm>
            <a:off x="383459" y="2147576"/>
            <a:ext cx="8211902" cy="4192264"/>
          </a:xfrm>
        </p:spPr>
        <p:txBody>
          <a:bodyPr/>
          <a:lstStyle/>
          <a:p>
            <a:pPr>
              <a:lnSpc>
                <a:spcPct val="108000"/>
              </a:lnSpc>
              <a:spcBef>
                <a:spcPts val="0"/>
              </a:spcBef>
              <a:spcAft>
                <a:spcPts val="800"/>
              </a:spcAft>
            </a:pPr>
            <a:r>
              <a:rPr lang="en-US" sz="1900" dirty="0"/>
              <a:t>Future benefits can be measured either before or after taxes, but consistency is required – i.e.: </a:t>
            </a:r>
          </a:p>
          <a:p>
            <a:pPr marL="342900" indent="-342900">
              <a:lnSpc>
                <a:spcPct val="108000"/>
              </a:lnSpc>
              <a:spcBef>
                <a:spcPts val="0"/>
              </a:spcBef>
              <a:spcAft>
                <a:spcPts val="800"/>
              </a:spcAft>
              <a:buFont typeface="Arial" panose="020B0604020202020204" pitchFamily="34" charset="0"/>
              <a:buChar char="•"/>
            </a:pPr>
            <a:r>
              <a:rPr lang="en-US" sz="1900" dirty="0"/>
              <a:t>After-tax economic income is properly matched only with an after-tax capitalization rate. Accordingly, if an after-tax capitalization rate is used, income must be tax affected (income tax expense must be recorded in the PTE’s P&amp;L).</a:t>
            </a:r>
          </a:p>
          <a:p>
            <a:pPr marL="342900" indent="-342900">
              <a:lnSpc>
                <a:spcPct val="108000"/>
              </a:lnSpc>
              <a:spcBef>
                <a:spcPts val="0"/>
              </a:spcBef>
              <a:spcAft>
                <a:spcPts val="800"/>
              </a:spcAft>
              <a:buFont typeface="Arial" panose="020B0604020202020204" pitchFamily="34" charset="0"/>
              <a:buChar char="•"/>
            </a:pPr>
            <a:r>
              <a:rPr lang="en-US" sz="1900" dirty="0"/>
              <a:t>Pre-tax economic income is properly matched only with a pre-tax capitalization rate. </a:t>
            </a:r>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1904283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604333"/>
          </a:xfrm>
        </p:spPr>
        <p:txBody>
          <a:bodyPr/>
          <a:lstStyle/>
          <a:p>
            <a:pPr>
              <a:lnSpc>
                <a:spcPct val="108000"/>
              </a:lnSpc>
              <a:spcBef>
                <a:spcPts val="0"/>
              </a:spcBef>
              <a:spcAft>
                <a:spcPts val="800"/>
              </a:spcAft>
            </a:pPr>
            <a:r>
              <a:rPr lang="en-US" sz="2000" dirty="0"/>
              <a:t>Example of inconsistent application of earnings and capitalization rate:</a:t>
            </a:r>
          </a:p>
        </p:txBody>
      </p:sp>
      <p:pic>
        <p:nvPicPr>
          <p:cNvPr id="2" name="Picture 1">
            <a:extLst>
              <a:ext uri="{FF2B5EF4-FFF2-40B4-BE49-F238E27FC236}">
                <a16:creationId xmlns:a16="http://schemas.microsoft.com/office/drawing/2014/main" id="{07C88214-2DCF-7F1C-B57C-CAF0A4D98DE1}"/>
              </a:ext>
            </a:extLst>
          </p:cNvPr>
          <p:cNvPicPr>
            <a:picLocks noChangeAspect="1"/>
          </p:cNvPicPr>
          <p:nvPr/>
        </p:nvPicPr>
        <p:blipFill>
          <a:blip r:embed="rId2"/>
          <a:stretch>
            <a:fillRect/>
          </a:stretch>
        </p:blipFill>
        <p:spPr>
          <a:xfrm>
            <a:off x="2036721" y="2779754"/>
            <a:ext cx="4905375" cy="2562225"/>
          </a:xfrm>
          <a:prstGeom prst="rect">
            <a:avLst/>
          </a:prstGeom>
        </p:spPr>
      </p:pic>
    </p:spTree>
    <p:extLst>
      <p:ext uri="{BB962C8B-B14F-4D97-AF65-F5344CB8AC3E}">
        <p14:creationId xmlns:p14="http://schemas.microsoft.com/office/powerpoint/2010/main" val="448706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1536150"/>
          </a:xfrm>
        </p:spPr>
        <p:txBody>
          <a:bodyPr/>
          <a:lstStyle/>
          <a:p>
            <a:pPr>
              <a:lnSpc>
                <a:spcPct val="108000"/>
              </a:lnSpc>
              <a:spcBef>
                <a:spcPts val="0"/>
              </a:spcBef>
              <a:spcAft>
                <a:spcPts val="800"/>
              </a:spcAft>
            </a:pPr>
            <a:r>
              <a:rPr lang="en-US" sz="2600" b="1" dirty="0"/>
              <a:t>Examples of tax affecting:</a:t>
            </a:r>
          </a:p>
          <a:p>
            <a:pPr marL="342900" indent="-342900">
              <a:lnSpc>
                <a:spcPct val="108000"/>
              </a:lnSpc>
              <a:spcBef>
                <a:spcPts val="0"/>
              </a:spcBef>
              <a:spcAft>
                <a:spcPts val="800"/>
              </a:spcAft>
              <a:buFont typeface="Arial" panose="020B0604020202020204" pitchFamily="34" charset="0"/>
              <a:buChar char="•"/>
            </a:pPr>
            <a:r>
              <a:rPr lang="en-US" sz="2000" dirty="0"/>
              <a:t>Record allowance for income taxes on PTE income statement, or</a:t>
            </a:r>
          </a:p>
          <a:p>
            <a:pPr marL="342900" indent="-342900">
              <a:lnSpc>
                <a:spcPct val="108000"/>
              </a:lnSpc>
              <a:spcBef>
                <a:spcPts val="0"/>
              </a:spcBef>
              <a:spcAft>
                <a:spcPts val="800"/>
              </a:spcAft>
              <a:buFont typeface="Arial" panose="020B0604020202020204" pitchFamily="34" charset="0"/>
              <a:buChar char="•"/>
            </a:pPr>
            <a:r>
              <a:rPr lang="en-US" sz="2000" dirty="0"/>
              <a:t>Tax affect (gross up) capitalization rate as follows:</a:t>
            </a:r>
          </a:p>
        </p:txBody>
      </p:sp>
      <p:pic>
        <p:nvPicPr>
          <p:cNvPr id="3" name="Picture 2">
            <a:extLst>
              <a:ext uri="{FF2B5EF4-FFF2-40B4-BE49-F238E27FC236}">
                <a16:creationId xmlns:a16="http://schemas.microsoft.com/office/drawing/2014/main" id="{09840DDF-093A-5C3B-8E82-33DDD9D64596}"/>
              </a:ext>
            </a:extLst>
          </p:cNvPr>
          <p:cNvPicPr>
            <a:picLocks noChangeAspect="1"/>
          </p:cNvPicPr>
          <p:nvPr/>
        </p:nvPicPr>
        <p:blipFill>
          <a:blip r:embed="rId2"/>
          <a:stretch>
            <a:fillRect/>
          </a:stretch>
        </p:blipFill>
        <p:spPr>
          <a:xfrm>
            <a:off x="2666202" y="3779520"/>
            <a:ext cx="3302086" cy="962025"/>
          </a:xfrm>
          <a:prstGeom prst="rect">
            <a:avLst/>
          </a:prstGeom>
        </p:spPr>
      </p:pic>
    </p:spTree>
    <p:extLst>
      <p:ext uri="{BB962C8B-B14F-4D97-AF65-F5344CB8AC3E}">
        <p14:creationId xmlns:p14="http://schemas.microsoft.com/office/powerpoint/2010/main" val="39885694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a:t>
            </a:r>
            <a:r>
              <a:rPr lang="en-US" sz="2800" dirty="0"/>
              <a:t> </a:t>
            </a:r>
            <a:r>
              <a:rPr lang="en-US" sz="3600" dirty="0"/>
              <a:t>– IRS View</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142233" cy="4488356"/>
          </a:xfrm>
        </p:spPr>
        <p:txBody>
          <a:bodyPr/>
          <a:lstStyle/>
          <a:p>
            <a:pPr marL="342900" indent="-342900">
              <a:lnSpc>
                <a:spcPct val="108000"/>
              </a:lnSpc>
              <a:spcBef>
                <a:spcPts val="0"/>
              </a:spcBef>
              <a:spcAft>
                <a:spcPts val="800"/>
              </a:spcAft>
              <a:buFont typeface="Arial" panose="020B0604020202020204" pitchFamily="34" charset="0"/>
              <a:buChar char="•"/>
            </a:pPr>
            <a:r>
              <a:rPr lang="en-US" sz="2000" dirty="0"/>
              <a:t>IRS argues against tax affecting simply because the tax is typically paid by the owner on his/her personal tax return, rather than by the PTE.  </a:t>
            </a:r>
          </a:p>
          <a:p>
            <a:pPr marL="342900" indent="-342900">
              <a:lnSpc>
                <a:spcPct val="108000"/>
              </a:lnSpc>
              <a:spcBef>
                <a:spcPts val="0"/>
              </a:spcBef>
              <a:spcAft>
                <a:spcPts val="800"/>
              </a:spcAft>
              <a:buFont typeface="Arial" panose="020B0604020202020204" pitchFamily="34" charset="0"/>
              <a:buChar char="•"/>
            </a:pPr>
            <a:r>
              <a:rPr lang="en-US" sz="2000" dirty="0"/>
              <a:t>IRS claims Tax Court is against tax affecting. </a:t>
            </a:r>
          </a:p>
        </p:txBody>
      </p:sp>
    </p:spTree>
    <p:extLst>
      <p:ext uri="{BB962C8B-B14F-4D97-AF65-F5344CB8AC3E}">
        <p14:creationId xmlns:p14="http://schemas.microsoft.com/office/powerpoint/2010/main" val="551544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E0EAA932-BA9B-C326-AE97-8A73862D4315}"/>
              </a:ext>
            </a:extLst>
          </p:cNvPr>
          <p:cNvSpPr>
            <a:spLocks noGrp="1"/>
          </p:cNvSpPr>
          <p:nvPr>
            <p:ph type="body" sz="quarter" idx="11"/>
          </p:nvPr>
        </p:nvSpPr>
        <p:spPr/>
        <p:txBody>
          <a:bodyPr/>
          <a:lstStyle/>
          <a:p>
            <a:r>
              <a:rPr lang="en-US" sz="3600" dirty="0"/>
              <a:t>Tax Affecting </a:t>
            </a:r>
            <a:r>
              <a:rPr lang="en-US" sz="2600" dirty="0"/>
              <a:t>(continued)</a:t>
            </a:r>
          </a:p>
        </p:txBody>
      </p:sp>
      <p:sp>
        <p:nvSpPr>
          <p:cNvPr id="5" name="Text Placeholder 1">
            <a:extLst>
              <a:ext uri="{FF2B5EF4-FFF2-40B4-BE49-F238E27FC236}">
                <a16:creationId xmlns:a16="http://schemas.microsoft.com/office/drawing/2014/main" id="{ADB8AB0B-3315-B6B7-B393-F8975B0D1DC7}"/>
              </a:ext>
            </a:extLst>
          </p:cNvPr>
          <p:cNvSpPr>
            <a:spLocks noGrp="1"/>
          </p:cNvSpPr>
          <p:nvPr>
            <p:ph type="body" sz="quarter" idx="10"/>
          </p:nvPr>
        </p:nvSpPr>
        <p:spPr>
          <a:xfrm>
            <a:off x="383458" y="2043073"/>
            <a:ext cx="8211902" cy="4192264"/>
          </a:xfrm>
        </p:spPr>
        <p:txBody>
          <a:bodyPr/>
          <a:lstStyle/>
          <a:p>
            <a:pPr>
              <a:lnSpc>
                <a:spcPct val="108000"/>
              </a:lnSpc>
              <a:spcBef>
                <a:spcPts val="0"/>
              </a:spcBef>
              <a:spcAft>
                <a:spcPts val="800"/>
              </a:spcAft>
            </a:pPr>
            <a:r>
              <a:rPr lang="en-US" sz="2600" b="1" dirty="0"/>
              <a:t>The Debate</a:t>
            </a:r>
          </a:p>
          <a:p>
            <a:pPr>
              <a:lnSpc>
                <a:spcPct val="108000"/>
              </a:lnSpc>
              <a:spcBef>
                <a:spcPts val="0"/>
              </a:spcBef>
              <a:spcAft>
                <a:spcPts val="800"/>
              </a:spcAft>
            </a:pPr>
            <a:r>
              <a:rPr lang="en-US" sz="2000" b="1" i="1" dirty="0"/>
              <a:t>Gross v. Commissioner, T.C. Memo. 1999-254 </a:t>
            </a:r>
            <a:r>
              <a:rPr lang="en-US" sz="2000" b="1" dirty="0"/>
              <a:t>(widely considered the beginning of the current debate on tax affecting):</a:t>
            </a:r>
          </a:p>
          <a:p>
            <a:pPr marL="342900" indent="-342900">
              <a:lnSpc>
                <a:spcPct val="108000"/>
              </a:lnSpc>
              <a:spcBef>
                <a:spcPts val="0"/>
              </a:spcBef>
              <a:spcAft>
                <a:spcPts val="800"/>
              </a:spcAft>
              <a:buFont typeface="Arial" panose="020B0604020202020204" pitchFamily="34" charset="0"/>
              <a:buChar char="•"/>
            </a:pPr>
            <a:r>
              <a:rPr lang="en-US" sz="1600" dirty="0"/>
              <a:t>The Tax Court recognized the need for consistent matching of either the pre-tax or post-tax level of the cash flows and discount rates, adding that since IRS’ valuation expert assumed a pre-tax discount rate, “he made no error in failing to tax affect the expected cash-flow.”</a:t>
            </a:r>
          </a:p>
          <a:p>
            <a:pPr>
              <a:lnSpc>
                <a:spcPct val="108000"/>
              </a:lnSpc>
              <a:spcBef>
                <a:spcPts val="0"/>
              </a:spcBef>
              <a:spcAft>
                <a:spcPts val="800"/>
              </a:spcAft>
            </a:pPr>
            <a:endParaRPr lang="en-US" sz="1600" dirty="0"/>
          </a:p>
          <a:p>
            <a:pPr marL="687388" lvl="1" indent="-342900">
              <a:lnSpc>
                <a:spcPct val="108000"/>
              </a:lnSpc>
              <a:spcBef>
                <a:spcPts val="0"/>
              </a:spcBef>
              <a:spcAft>
                <a:spcPts val="600"/>
              </a:spcAft>
              <a:buFont typeface="+mj-lt"/>
              <a:buAutoNum type="arabicPeriod"/>
            </a:pPr>
            <a:endParaRPr lang="en-US" sz="1300" dirty="0"/>
          </a:p>
        </p:txBody>
      </p:sp>
    </p:spTree>
    <p:extLst>
      <p:ext uri="{BB962C8B-B14F-4D97-AF65-F5344CB8AC3E}">
        <p14:creationId xmlns:p14="http://schemas.microsoft.com/office/powerpoint/2010/main" val="2203222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P spid="5" grpId="0" build="p"/>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EPCNGA_BCW" id="{D876106F-CABD-461B-A9CC-2499D71FC28B}" vid="{01A39E89-BE85-4CCC-A3F3-FC7624985175}"/>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_activity xmlns="d1637464-c7ca-4fe7-ab3e-88c841f39e8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010E0BA5B2D7EA44953C9C848681BC81" ma:contentTypeVersion="9" ma:contentTypeDescription="Create a new document." ma:contentTypeScope="" ma:versionID="32f9651d830944c39f64a8525d2ff0ba">
  <xsd:schema xmlns:xsd="http://www.w3.org/2001/XMLSchema" xmlns:xs="http://www.w3.org/2001/XMLSchema" xmlns:p="http://schemas.microsoft.com/office/2006/metadata/properties" xmlns:ns3="d1637464-c7ca-4fe7-ab3e-88c841f39e8e" xmlns:ns4="05b24350-aee2-42f2-8a1d-bd97d879461c" targetNamespace="http://schemas.microsoft.com/office/2006/metadata/properties" ma:root="true" ma:fieldsID="2e0d5b0a4519ac3c3e09820e24ca8712" ns3:_="" ns4:_="">
    <xsd:import namespace="d1637464-c7ca-4fe7-ab3e-88c841f39e8e"/>
    <xsd:import namespace="05b24350-aee2-42f2-8a1d-bd97d879461c"/>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_activity" minOccurs="0"/>
                <xsd:element ref="ns3:MediaServiceObjectDetectorVersions" minOccurs="0"/>
                <xsd:element ref="ns3:MediaServiceSearchProperties" minOccurs="0"/>
                <xsd:element ref="ns3: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1637464-c7ca-4fe7-ab3e-88c841f39e8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activity" ma:index="13" nillable="true" ma:displayName="_activity" ma:hidden="true" ma:internalName="_activity">
      <xsd:simpleType>
        <xsd:restriction base="dms:Note"/>
      </xsd:simpleType>
    </xsd:element>
    <xsd:element name="MediaServiceObjectDetectorVersions" ma:index="14" nillable="true" ma:displayName="MediaServiceObjectDetectorVersions" ma:hidden="true" ma:indexed="true" ma:internalName="MediaServiceObjectDetectorVersions" ma:readOnly="true">
      <xsd:simpleType>
        <xsd:restriction base="dms:Text"/>
      </xsd:simpleType>
    </xsd:element>
    <xsd:element name="MediaServiceSearchProperties" ma:index="15" nillable="true" ma:displayName="MediaServiceSearchProperties" ma:hidden="true" ma:internalName="MediaServiceSearchProperties" ma:readOnly="true">
      <xsd:simpleType>
        <xsd:restriction base="dms:Note"/>
      </xsd:simpleType>
    </xsd:element>
    <xsd:element name="MediaServiceDateTaken" ma:index="16" nillable="true" ma:displayName="MediaServiceDateTaken" ma:hidden="true" ma:indexed="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5b24350-aee2-42f2-8a1d-bd97d879461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420D02A-A764-4EB4-AE2C-12C81A43381F}">
  <ds:schemaRefs>
    <ds:schemaRef ds:uri="http://purl.org/dc/terms/"/>
    <ds:schemaRef ds:uri="http://www.w3.org/XML/1998/namespace"/>
    <ds:schemaRef ds:uri="http://schemas.openxmlformats.org/package/2006/metadata/core-properties"/>
    <ds:schemaRef ds:uri="http://schemas.microsoft.com/office/infopath/2007/PartnerControls"/>
    <ds:schemaRef ds:uri="http://purl.org/dc/elements/1.1/"/>
    <ds:schemaRef ds:uri="http://purl.org/dc/dcmitype/"/>
    <ds:schemaRef ds:uri="d1637464-c7ca-4fe7-ab3e-88c841f39e8e"/>
    <ds:schemaRef ds:uri="http://schemas.microsoft.com/office/2006/documentManagement/types"/>
    <ds:schemaRef ds:uri="http://schemas.microsoft.com/office/2006/metadata/properties"/>
    <ds:schemaRef ds:uri="05b24350-aee2-42f2-8a1d-bd97d879461c"/>
  </ds:schemaRefs>
</ds:datastoreItem>
</file>

<file path=customXml/itemProps2.xml><?xml version="1.0" encoding="utf-8"?>
<ds:datastoreItem xmlns:ds="http://schemas.openxmlformats.org/officeDocument/2006/customXml" ds:itemID="{994BA0B3-9ADC-4673-9DE7-25226DB39C7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d1637464-c7ca-4fe7-ab3e-88c841f39e8e"/>
    <ds:schemaRef ds:uri="05b24350-aee2-42f2-8a1d-bd97d879461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355F77C-A137-4DB8-8709-5854EDA3E23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EPCNGA_BCW</Template>
  <TotalTime>349</TotalTime>
  <Words>2528</Words>
  <Application>Microsoft Office PowerPoint</Application>
  <PresentationFormat>On-screen Show (4:3)</PresentationFormat>
  <Paragraphs>202</Paragraphs>
  <Slides>34</Slides>
  <Notes>0</Notes>
  <HiddenSlides>0</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0</vt:i4>
      </vt:variant>
      <vt:variant>
        <vt:lpstr>Slide Titles</vt:lpstr>
      </vt:variant>
      <vt:variant>
        <vt:i4>34</vt:i4>
      </vt:variant>
    </vt:vector>
  </HeadingPairs>
  <TitlesOfParts>
    <vt:vector size="41" baseType="lpstr">
      <vt:lpstr>Arial</vt:lpstr>
      <vt:lpstr>Calibri</vt:lpstr>
      <vt:lpstr>Inter</vt:lpstr>
      <vt:lpstr>Lato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Kara</dc:creator>
  <cp:lastModifiedBy>Bruce Wood</cp:lastModifiedBy>
  <cp:revision>49</cp:revision>
  <dcterms:created xsi:type="dcterms:W3CDTF">2023-02-17T14:54:38Z</dcterms:created>
  <dcterms:modified xsi:type="dcterms:W3CDTF">2024-09-06T17:50:44Z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0x010100010E0BA5B2D7EA44953C9C848681BC81</vt:lpwstr>
  </property>
</Properties>
</file>